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6" r:id="rId9"/>
    <p:sldId id="261" r:id="rId10"/>
    <p:sldId id="271" r:id="rId11"/>
    <p:sldId id="263" r:id="rId12"/>
    <p:sldId id="267" r:id="rId13"/>
    <p:sldId id="269" r:id="rId14"/>
    <p:sldId id="270" r:id="rId15"/>
    <p:sldId id="272" r:id="rId16"/>
    <p:sldId id="273" r:id="rId17"/>
    <p:sldId id="274" r:id="rId18"/>
    <p:sldId id="275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27399-6D3D-8449-648B-22D4215252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885A1E-68D9-C0D4-B76F-6692AAB998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37C7D-90B2-3B24-A884-6278F4227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71C64-3161-4981-8A9E-416BACFC8AAA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E43F9-3ABC-01B8-57D8-476A84825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C9192-0E81-A54C-E49E-F9BDC5262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D94E3-7C3A-497F-970D-CF5686BC8E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0321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45D59-1645-0A8E-86A8-519AA2CC7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29ABF3-4B27-AA75-1C8F-6351CB379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20A844-649A-F9A1-EA53-226E7C28B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71C64-3161-4981-8A9E-416BACFC8AAA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EC4C-A138-1625-09A3-D5215374B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78AD6-8F1A-3AFC-7EB6-DB6606B0A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D94E3-7C3A-497F-970D-CF5686BC8E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6913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00E2E2-A26D-E261-DE47-93795DD126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65C4FA-E93A-A70D-3708-229A213E37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97B8D-E596-38ED-136F-DD664CA57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71C64-3161-4981-8A9E-416BACFC8AAA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78440-2254-D3E9-71D4-F7F7B00AB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D4B84-94E4-7097-5E77-32B3D077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D94E3-7C3A-497F-970D-CF5686BC8E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7183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60513-F1EF-D88E-001D-AFD9C1387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2EFA8-010D-40C3-96DF-88833B63E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67199-F38E-E44E-DCA3-6585D29BE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71C64-3161-4981-8A9E-416BACFC8AAA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02233-3791-4803-019A-BF5509A56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DD5F0-AD00-3C5D-7DA3-7EE75C49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D94E3-7C3A-497F-970D-CF5686BC8E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9834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C652-EF21-6B79-E8B9-456FE2B27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7A277B-A3F9-3E97-B6F1-469A12ABD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A3221-02DF-195D-1D26-2B0302AB9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71C64-3161-4981-8A9E-416BACFC8AAA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9AC6A-CBB6-3378-92CD-FFD398E4A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F7795-E343-021C-FF79-05192B5B6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D94E3-7C3A-497F-970D-CF5686BC8E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6609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34CD0-C65C-DD18-C7FE-A25627D07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D5AE2-4BE0-6D67-8DDC-7DE97098D4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4EB23-376A-070A-181C-6593B20A6C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CF5B47-B326-0F5F-FB1A-195DE0D0F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71C64-3161-4981-8A9E-416BACFC8AAA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E19D8F-EB1E-8181-C542-8A8F2FD9A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154182-8650-B9C7-5D52-BDE0A5DD3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D94E3-7C3A-497F-970D-CF5686BC8E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319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559C6-F122-E5B7-5ED5-D610277C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B7D613-6B63-86E7-CDDC-28AC236F0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601F5B-21DA-5880-0BD0-C1C6173409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5DF73D-136C-77FE-29FB-15989E855C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50A483-F9D7-F01C-1714-40C0E98A7A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22731A-789C-1C85-F22C-706927D37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71C64-3161-4981-8A9E-416BACFC8AAA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E54034-41D8-822D-9943-7691808DB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C3545E-4DBD-1258-F482-C4809738F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D94E3-7C3A-497F-970D-CF5686BC8E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5675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9B9AD-D350-EDF2-ADBE-3AE6DE400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2568D6-4765-9800-4D8A-9F9F756F4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71C64-3161-4981-8A9E-416BACFC8AAA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191676-98F1-C879-4620-CB3F1795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63F09C-C3A2-605B-C3A3-536308E33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D94E3-7C3A-497F-970D-CF5686BC8E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2556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60B400-5EE3-2AF2-3D55-AA16F8F7C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71C64-3161-4981-8A9E-416BACFC8AAA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F694D3-577F-A29E-60C1-26B445B8A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15081B-D02A-9B89-4634-6A8AE01EC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D94E3-7C3A-497F-970D-CF5686BC8E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4863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AD1A2-326F-9DEB-4064-12B808765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0D121-876C-E7C1-586E-40AA18A81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C0114D-9885-4CEE-7D40-DED6A5DFC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0642AB-BCB8-AB02-BCF3-AC1187927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71C64-3161-4981-8A9E-416BACFC8AAA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21974-7668-98DD-8C85-BA3FF7557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6965D-C974-CC52-0A2A-83DADA2DC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D94E3-7C3A-497F-970D-CF5686BC8E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1364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17DEC-EE20-E2E6-52E9-F1305DCB2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CF32C1-822C-E088-683B-08015350CB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3DEB40-7185-40E7-E62A-300BA83782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4F4059-1B18-D1D5-B5E8-48B2E3301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71C64-3161-4981-8A9E-416BACFC8AAA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5FA79C-6A12-E611-1FA5-DCB8EEFB4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BC157E-5011-7496-D166-B9BDC57BB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D94E3-7C3A-497F-970D-CF5686BC8E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0693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3F2310-2C17-A4F8-BDCC-572899AA8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270A9C-FEF9-F540-65A1-0C243260F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7D7DD-CB12-5385-C306-797817D3FB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71C64-3161-4981-8A9E-416BACFC8AAA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F9062-F2D8-B758-F40D-E6271DF070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95C0B-2FFA-5522-62EB-EE02364548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D94E3-7C3A-497F-970D-CF5686BC8E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697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20.png"/><Relationship Id="rId3" Type="http://schemas.openxmlformats.org/officeDocument/2006/relationships/image" Target="../media/image18.png"/><Relationship Id="rId7" Type="http://schemas.openxmlformats.org/officeDocument/2006/relationships/image" Target="../media/image60.png"/><Relationship Id="rId12" Type="http://schemas.openxmlformats.org/officeDocument/2006/relationships/image" Target="../media/image110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20.png"/><Relationship Id="rId5" Type="http://schemas.openxmlformats.org/officeDocument/2006/relationships/image" Target="../media/image40.png"/><Relationship Id="rId15" Type="http://schemas.openxmlformats.org/officeDocument/2006/relationships/image" Target="../media/image22.jpeg"/><Relationship Id="rId10" Type="http://schemas.openxmlformats.org/officeDocument/2006/relationships/image" Target="../media/image19.png"/><Relationship Id="rId4" Type="http://schemas.openxmlformats.org/officeDocument/2006/relationships/image" Target="../media/image36.png"/><Relationship Id="rId9" Type="http://schemas.openxmlformats.org/officeDocument/2006/relationships/image" Target="../media/image80.png"/><Relationship Id="rId1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EDFA465E-964A-89F4-A7AA-B062B5664FDF}"/>
              </a:ext>
            </a:extLst>
          </p:cNvPr>
          <p:cNvGrpSpPr/>
          <p:nvPr/>
        </p:nvGrpSpPr>
        <p:grpSpPr>
          <a:xfrm>
            <a:off x="1569137" y="847782"/>
            <a:ext cx="6234545" cy="5162435"/>
            <a:chOff x="3121891" y="1450802"/>
            <a:chExt cx="6234545" cy="516243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A540EC0-605C-DBD6-A361-19890052A7DE}"/>
                </a:ext>
              </a:extLst>
            </p:cNvPr>
            <p:cNvGrpSpPr/>
            <p:nvPr/>
          </p:nvGrpSpPr>
          <p:grpSpPr>
            <a:xfrm>
              <a:off x="3121891" y="1450802"/>
              <a:ext cx="6234545" cy="5162435"/>
              <a:chOff x="3121891" y="1450802"/>
              <a:chExt cx="6234545" cy="516243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FF32479-E4BA-1720-77F4-EAFB8F7C5F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696" t="26938" r="3624" b="3186"/>
              <a:stretch/>
            </p:blipFill>
            <p:spPr>
              <a:xfrm>
                <a:off x="3121891" y="1860435"/>
                <a:ext cx="6234545" cy="475280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2095F3A-5F36-7F22-EF7F-B421DCB550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57470" y="1450802"/>
                <a:ext cx="3277057" cy="409632"/>
              </a:xfrm>
              <a:prstGeom prst="rect">
                <a:avLst/>
              </a:prstGeom>
            </p:spPr>
          </p:pic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872BB66-14C3-E882-AED1-A112D88D2D82}"/>
                </a:ext>
              </a:extLst>
            </p:cNvPr>
            <p:cNvSpPr/>
            <p:nvPr/>
          </p:nvSpPr>
          <p:spPr>
            <a:xfrm>
              <a:off x="3653286" y="3394495"/>
              <a:ext cx="1061050" cy="3019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Starting point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968D7D2-D0D6-70D5-B5EB-3FDED79373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73592" y="3105509"/>
              <a:ext cx="569344" cy="2889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21EFE16-A778-7334-2777-D3DA1A374845}"/>
                </a:ext>
              </a:extLst>
            </p:cNvPr>
            <p:cNvSpPr/>
            <p:nvPr/>
          </p:nvSpPr>
          <p:spPr>
            <a:xfrm>
              <a:off x="6357669" y="5598541"/>
              <a:ext cx="198407" cy="20703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DBBAB1-7770-2F38-679B-C334A5900416}"/>
                </a:ext>
              </a:extLst>
            </p:cNvPr>
            <p:cNvSpPr/>
            <p:nvPr/>
          </p:nvSpPr>
          <p:spPr>
            <a:xfrm>
              <a:off x="5781137" y="5822827"/>
              <a:ext cx="1153064" cy="207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Palpation point 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325F113-815C-4C13-E651-4EC3B2ED53B3}"/>
                </a:ext>
              </a:extLst>
            </p:cNvPr>
            <p:cNvSpPr/>
            <p:nvPr/>
          </p:nvSpPr>
          <p:spPr>
            <a:xfrm>
              <a:off x="7739786" y="5486398"/>
              <a:ext cx="198407" cy="20703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50E444A-675D-1706-666A-1366FBE796CC}"/>
                </a:ext>
              </a:extLst>
            </p:cNvPr>
            <p:cNvSpPr/>
            <p:nvPr/>
          </p:nvSpPr>
          <p:spPr>
            <a:xfrm>
              <a:off x="7157995" y="5719310"/>
              <a:ext cx="1153064" cy="207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Palpation point 1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061021D-3746-B614-68EF-CFBA676E8E6A}"/>
                </a:ext>
              </a:extLst>
            </p:cNvPr>
            <p:cNvSpPr/>
            <p:nvPr/>
          </p:nvSpPr>
          <p:spPr>
            <a:xfrm>
              <a:off x="7157995" y="5055078"/>
              <a:ext cx="198407" cy="20703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9238D5C-E9C5-05DE-3A2B-5D5651C2280C}"/>
                </a:ext>
              </a:extLst>
            </p:cNvPr>
            <p:cNvSpPr/>
            <p:nvPr/>
          </p:nvSpPr>
          <p:spPr>
            <a:xfrm>
              <a:off x="6571399" y="5309553"/>
              <a:ext cx="1153064" cy="207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Palpation point 3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4253D00-DFBC-E134-A5F9-433CD579119B}"/>
                </a:ext>
              </a:extLst>
            </p:cNvPr>
            <p:cNvSpPr/>
            <p:nvPr/>
          </p:nvSpPr>
          <p:spPr>
            <a:xfrm>
              <a:off x="5829373" y="5175847"/>
              <a:ext cx="198407" cy="20703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3584750-F3A7-A4DE-E168-C3416C749BBB}"/>
                </a:ext>
              </a:extLst>
            </p:cNvPr>
            <p:cNvSpPr/>
            <p:nvPr/>
          </p:nvSpPr>
          <p:spPr>
            <a:xfrm>
              <a:off x="5034006" y="5447579"/>
              <a:ext cx="1153064" cy="207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Palpation point 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4707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724E118-97B1-36A8-915F-71612D12EFAB}"/>
              </a:ext>
            </a:extLst>
          </p:cNvPr>
          <p:cNvSpPr txBox="1"/>
          <p:nvPr/>
        </p:nvSpPr>
        <p:spPr>
          <a:xfrm>
            <a:off x="1786497" y="434115"/>
            <a:ext cx="2452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(a) Full Control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073840-797A-28E7-5677-BAC1D6567111}"/>
              </a:ext>
            </a:extLst>
          </p:cNvPr>
          <p:cNvSpPr/>
          <p:nvPr/>
        </p:nvSpPr>
        <p:spPr>
          <a:xfrm>
            <a:off x="5048760" y="3979711"/>
            <a:ext cx="2059405" cy="49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E2705D-86B7-9F3A-D378-FACD2EA3AD50}"/>
              </a:ext>
            </a:extLst>
          </p:cNvPr>
          <p:cNvSpPr txBox="1"/>
          <p:nvPr/>
        </p:nvSpPr>
        <p:spPr>
          <a:xfrm>
            <a:off x="1776908" y="811591"/>
            <a:ext cx="18727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(a1)</a:t>
            </a:r>
            <a:r>
              <a:rPr lang="en-US" sz="1600" b="1" dirty="0"/>
              <a:t> </a:t>
            </a:r>
            <a:r>
              <a:rPr lang="en-US" sz="1600" dirty="0"/>
              <a:t>Trajectory</a:t>
            </a:r>
            <a:endParaRPr lang="en-GB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2AB643-ACF1-0177-8B20-4D9CE6532F8D}"/>
              </a:ext>
            </a:extLst>
          </p:cNvPr>
          <p:cNvSpPr txBox="1"/>
          <p:nvPr/>
        </p:nvSpPr>
        <p:spPr>
          <a:xfrm>
            <a:off x="4366018" y="764336"/>
            <a:ext cx="12304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(a2) Position </a:t>
            </a:r>
            <a:endParaRPr lang="en-GB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260656-5176-2F41-194B-1CD83393C45E}"/>
              </a:ext>
            </a:extLst>
          </p:cNvPr>
          <p:cNvSpPr txBox="1"/>
          <p:nvPr/>
        </p:nvSpPr>
        <p:spPr>
          <a:xfrm>
            <a:off x="7027040" y="735523"/>
            <a:ext cx="15678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(a3) Orientation </a:t>
            </a:r>
            <a:endParaRPr lang="en-GB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407967-5D16-21DC-8BE8-1B86818F2111}"/>
              </a:ext>
            </a:extLst>
          </p:cNvPr>
          <p:cNvSpPr txBox="1"/>
          <p:nvPr/>
        </p:nvSpPr>
        <p:spPr>
          <a:xfrm>
            <a:off x="1920681" y="3707109"/>
            <a:ext cx="18727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(b1)</a:t>
            </a:r>
            <a:r>
              <a:rPr lang="en-US" sz="1600" b="1" dirty="0"/>
              <a:t> </a:t>
            </a:r>
            <a:r>
              <a:rPr lang="en-US" sz="1600" dirty="0"/>
              <a:t>Trajectory</a:t>
            </a:r>
            <a:endParaRPr lang="en-GB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4C7C96-DB1A-B24F-ADCA-F13CA7418DA3}"/>
              </a:ext>
            </a:extLst>
          </p:cNvPr>
          <p:cNvSpPr txBox="1"/>
          <p:nvPr/>
        </p:nvSpPr>
        <p:spPr>
          <a:xfrm>
            <a:off x="4509791" y="3659854"/>
            <a:ext cx="12304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(b2) Position </a:t>
            </a:r>
            <a:endParaRPr lang="en-GB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1063F1-8648-8DB3-50C3-4ADA647D3732}"/>
              </a:ext>
            </a:extLst>
          </p:cNvPr>
          <p:cNvSpPr txBox="1"/>
          <p:nvPr/>
        </p:nvSpPr>
        <p:spPr>
          <a:xfrm>
            <a:off x="7170813" y="3631041"/>
            <a:ext cx="15678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(b3) Orientation </a:t>
            </a:r>
            <a:endParaRPr lang="en-GB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090954-004B-4686-7323-D40E44F0410E}"/>
              </a:ext>
            </a:extLst>
          </p:cNvPr>
          <p:cNvSpPr txBox="1"/>
          <p:nvPr/>
        </p:nvSpPr>
        <p:spPr>
          <a:xfrm>
            <a:off x="1920681" y="3356417"/>
            <a:ext cx="2452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(b) Shared Control</a:t>
            </a:r>
            <a:endParaRPr lang="en-GB" b="1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91CD9C9-F6AE-BA84-E872-435148720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336" y="1109104"/>
            <a:ext cx="2092994" cy="19564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02EFCFC-8E75-9B5F-B3BC-F9B5F9ABE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040" y="3979711"/>
            <a:ext cx="2199161" cy="20070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B03EFF7-2CF6-61E8-5352-D5A59BE6F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353" y="1171796"/>
            <a:ext cx="2710747" cy="19656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69B2E50-94AC-D0D9-64D5-9332B5416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4354" y="3980343"/>
            <a:ext cx="2756459" cy="193363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8B27686-F6BC-5BF5-E872-87BFAED7C5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2154" y="1192787"/>
            <a:ext cx="2710747" cy="192451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2B94747-CF50-3987-512E-1514469B37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6033" y="4081058"/>
            <a:ext cx="2616868" cy="189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523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4738D1D-5EC8-AB14-E078-68B0373F8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604" y="0"/>
            <a:ext cx="6251119" cy="33169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3BADDF-F162-FB73-24DD-D1227B94E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880" y="3217946"/>
            <a:ext cx="6128843" cy="331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219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97DC3EC-4E23-E991-2857-4487AE590263}"/>
              </a:ext>
            </a:extLst>
          </p:cNvPr>
          <p:cNvSpPr txBox="1">
            <a:spLocks/>
          </p:cNvSpPr>
          <p:nvPr/>
        </p:nvSpPr>
        <p:spPr>
          <a:xfrm>
            <a:off x="1531188" y="1500997"/>
            <a:ext cx="9129623" cy="270869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Control key input comparison of all participants (what percentage of time spent on controlling xy/z/Rxy and how many keys pressed simultaneously)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4737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97DC3EC-4E23-E991-2857-4487AE590263}"/>
              </a:ext>
            </a:extLst>
          </p:cNvPr>
          <p:cNvSpPr txBox="1">
            <a:spLocks/>
          </p:cNvSpPr>
          <p:nvPr/>
        </p:nvSpPr>
        <p:spPr>
          <a:xfrm>
            <a:off x="1531188" y="1500997"/>
            <a:ext cx="9129623" cy="270869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A plot showing what control key is used for a individual participant over their trial</a:t>
            </a:r>
          </a:p>
        </p:txBody>
      </p:sp>
    </p:spTree>
    <p:extLst>
      <p:ext uri="{BB962C8B-B14F-4D97-AF65-F5344CB8AC3E}">
        <p14:creationId xmlns:p14="http://schemas.microsoft.com/office/powerpoint/2010/main" val="1532531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able, controller, indoor, remote&#10;&#10;Description automatically generated">
            <a:extLst>
              <a:ext uri="{FF2B5EF4-FFF2-40B4-BE49-F238E27FC236}">
                <a16:creationId xmlns:a16="http://schemas.microsoft.com/office/drawing/2014/main" id="{EA2F6551-723A-8631-C94A-AB30238C60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7"/>
          <a:stretch/>
        </p:blipFill>
        <p:spPr>
          <a:xfrm>
            <a:off x="1892853" y="1009291"/>
            <a:ext cx="3876932" cy="4649637"/>
          </a:xfrm>
          <a:prstGeom prst="rect">
            <a:avLst/>
          </a:prstGeom>
        </p:spPr>
      </p:pic>
      <p:pic>
        <p:nvPicPr>
          <p:cNvPr id="7" name="Picture 6" descr="A picture containing medical equipment, medical, healthcare, indoor&#10;&#10;Description automatically generated">
            <a:extLst>
              <a:ext uri="{FF2B5EF4-FFF2-40B4-BE49-F238E27FC236}">
                <a16:creationId xmlns:a16="http://schemas.microsoft.com/office/drawing/2014/main" id="{30CB475A-DCAB-C66F-435C-8A3631E679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7"/>
          <a:stretch/>
        </p:blipFill>
        <p:spPr>
          <a:xfrm>
            <a:off x="6348250" y="1009291"/>
            <a:ext cx="3876932" cy="46496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BA2C00-7EA2-B237-E3DE-20AA607165F7}"/>
              </a:ext>
            </a:extLst>
          </p:cNvPr>
          <p:cNvSpPr txBox="1"/>
          <p:nvPr/>
        </p:nvSpPr>
        <p:spPr>
          <a:xfrm>
            <a:off x="8481104" y="1328294"/>
            <a:ext cx="6348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UR5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4FD457-377F-93CE-CE27-9661EE6D58E5}"/>
              </a:ext>
            </a:extLst>
          </p:cNvPr>
          <p:cNvSpPr txBox="1"/>
          <p:nvPr/>
        </p:nvSpPr>
        <p:spPr>
          <a:xfrm>
            <a:off x="6395555" y="1513578"/>
            <a:ext cx="133188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Realsense D415 depth camera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D9BBA8-521D-08C5-16B5-D87317B8B34F}"/>
              </a:ext>
            </a:extLst>
          </p:cNvPr>
          <p:cNvCxnSpPr>
            <a:cxnSpLocks/>
          </p:cNvCxnSpPr>
          <p:nvPr/>
        </p:nvCxnSpPr>
        <p:spPr>
          <a:xfrm>
            <a:off x="7061496" y="2036798"/>
            <a:ext cx="495244" cy="50428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45820E0-A72C-1269-1F7E-AD62BCA52680}"/>
              </a:ext>
            </a:extLst>
          </p:cNvPr>
          <p:cNvSpPr txBox="1"/>
          <p:nvPr/>
        </p:nvSpPr>
        <p:spPr>
          <a:xfrm>
            <a:off x="8717768" y="2118955"/>
            <a:ext cx="127074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Xela uSPa 44</a:t>
            </a:r>
          </a:p>
          <a:p>
            <a:pPr algn="ctr"/>
            <a:r>
              <a:rPr lang="en-GB" sz="1400" dirty="0"/>
              <a:t> tactile sensor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0833FA-D453-6280-4281-4FFF25D7A25A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8135205" y="2380565"/>
            <a:ext cx="582563" cy="26161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57149DE-77FC-D3B0-2A16-A879F537BF25}"/>
              </a:ext>
            </a:extLst>
          </p:cNvPr>
          <p:cNvSpPr txBox="1"/>
          <p:nvPr/>
        </p:nvSpPr>
        <p:spPr>
          <a:xfrm>
            <a:off x="7640993" y="5141482"/>
            <a:ext cx="16802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Abdominal Phantom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41A09D-3660-CEC1-5CF4-F8BF18C453A3}"/>
              </a:ext>
            </a:extLst>
          </p:cNvPr>
          <p:cNvSpPr txBox="1"/>
          <p:nvPr/>
        </p:nvSpPr>
        <p:spPr>
          <a:xfrm>
            <a:off x="7654756" y="3836083"/>
            <a:ext cx="14220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Palpation target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E93A683-60E0-D4EB-C515-B4010737678C}"/>
              </a:ext>
            </a:extLst>
          </p:cNvPr>
          <p:cNvSpPr/>
          <p:nvPr/>
        </p:nvSpPr>
        <p:spPr>
          <a:xfrm>
            <a:off x="7632175" y="3388768"/>
            <a:ext cx="302521" cy="26175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9AA005B-5F22-0D6B-5B6F-BAF84E28C588}"/>
              </a:ext>
            </a:extLst>
          </p:cNvPr>
          <p:cNvSpPr/>
          <p:nvPr/>
        </p:nvSpPr>
        <p:spPr>
          <a:xfrm>
            <a:off x="7904223" y="3183519"/>
            <a:ext cx="220895" cy="178022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91ADCB2-FC0A-A7FA-D0DA-E6473CC25A6D}"/>
              </a:ext>
            </a:extLst>
          </p:cNvPr>
          <p:cNvSpPr/>
          <p:nvPr/>
        </p:nvSpPr>
        <p:spPr>
          <a:xfrm>
            <a:off x="8717768" y="3107673"/>
            <a:ext cx="220895" cy="199873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9D3A855-5A62-411B-9A88-8F76B5E51607}"/>
              </a:ext>
            </a:extLst>
          </p:cNvPr>
          <p:cNvSpPr/>
          <p:nvPr/>
        </p:nvSpPr>
        <p:spPr>
          <a:xfrm>
            <a:off x="8481104" y="3429000"/>
            <a:ext cx="302520" cy="26175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19B43C-7D62-617F-5427-095EA75B2DC4}"/>
              </a:ext>
            </a:extLst>
          </p:cNvPr>
          <p:cNvSpPr txBox="1"/>
          <p:nvPr/>
        </p:nvSpPr>
        <p:spPr>
          <a:xfrm>
            <a:off x="3654429" y="1518054"/>
            <a:ext cx="6348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UR5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2D0C2D4-5E2C-CF29-50BD-55DCEA644986}"/>
              </a:ext>
            </a:extLst>
          </p:cNvPr>
          <p:cNvSpPr txBox="1"/>
          <p:nvPr/>
        </p:nvSpPr>
        <p:spPr>
          <a:xfrm>
            <a:off x="2019520" y="1470620"/>
            <a:ext cx="133188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Realsense D415 depth camera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D5465B1-C0E8-F9C5-73AE-58A650AC88B2}"/>
              </a:ext>
            </a:extLst>
          </p:cNvPr>
          <p:cNvCxnSpPr>
            <a:cxnSpLocks/>
          </p:cNvCxnSpPr>
          <p:nvPr/>
        </p:nvCxnSpPr>
        <p:spPr>
          <a:xfrm>
            <a:off x="2685461" y="1993840"/>
            <a:ext cx="74992" cy="8011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156323A-A1DA-6E9B-92AC-4F2A9DBC5A42}"/>
              </a:ext>
            </a:extLst>
          </p:cNvPr>
          <p:cNvSpPr txBox="1"/>
          <p:nvPr/>
        </p:nvSpPr>
        <p:spPr>
          <a:xfrm>
            <a:off x="4100466" y="2060346"/>
            <a:ext cx="127074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Xela uSPa 44</a:t>
            </a:r>
          </a:p>
          <a:p>
            <a:pPr algn="ctr"/>
            <a:r>
              <a:rPr lang="en-GB" sz="1400" dirty="0"/>
              <a:t> tactile sensor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32F8BFA-9EA7-2ECE-63D1-9C172D3C3B09}"/>
              </a:ext>
            </a:extLst>
          </p:cNvPr>
          <p:cNvCxnSpPr>
            <a:cxnSpLocks/>
          </p:cNvCxnSpPr>
          <p:nvPr/>
        </p:nvCxnSpPr>
        <p:spPr>
          <a:xfrm flipH="1">
            <a:off x="3706130" y="2350947"/>
            <a:ext cx="394336" cy="5840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F0D6F79-EC61-E0E7-5CC5-D67FB38DB2CC}"/>
              </a:ext>
            </a:extLst>
          </p:cNvPr>
          <p:cNvSpPr txBox="1"/>
          <p:nvPr/>
        </p:nvSpPr>
        <p:spPr>
          <a:xfrm>
            <a:off x="2803134" y="5136323"/>
            <a:ext cx="138651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Flat Phantom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509993D-11DB-614B-44B3-38F0EFE8EE42}"/>
              </a:ext>
            </a:extLst>
          </p:cNvPr>
          <p:cNvSpPr txBox="1"/>
          <p:nvPr/>
        </p:nvSpPr>
        <p:spPr>
          <a:xfrm>
            <a:off x="3404745" y="3569934"/>
            <a:ext cx="14220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Palpation target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F1ED55D-03E9-9108-0807-B6B13D0B1B70}"/>
              </a:ext>
            </a:extLst>
          </p:cNvPr>
          <p:cNvSpPr/>
          <p:nvPr/>
        </p:nvSpPr>
        <p:spPr>
          <a:xfrm>
            <a:off x="2962437" y="4478856"/>
            <a:ext cx="302521" cy="26175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0E0BAEA-1293-7878-2583-7C6930EF4717}"/>
              </a:ext>
            </a:extLst>
          </p:cNvPr>
          <p:cNvSpPr/>
          <p:nvPr/>
        </p:nvSpPr>
        <p:spPr>
          <a:xfrm>
            <a:off x="3337766" y="3965838"/>
            <a:ext cx="220895" cy="178022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0C5A491-FF38-7761-8925-5BA8CD772950}"/>
              </a:ext>
            </a:extLst>
          </p:cNvPr>
          <p:cNvSpPr/>
          <p:nvPr/>
        </p:nvSpPr>
        <p:spPr>
          <a:xfrm>
            <a:off x="4178781" y="4054849"/>
            <a:ext cx="220895" cy="199873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9583B5F-35BD-DAF8-54CE-BC559480086B}"/>
              </a:ext>
            </a:extLst>
          </p:cNvPr>
          <p:cNvSpPr/>
          <p:nvPr/>
        </p:nvSpPr>
        <p:spPr>
          <a:xfrm>
            <a:off x="3975819" y="4531419"/>
            <a:ext cx="302520" cy="26175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E7512AE-699A-459C-232E-04BB70B2B27A}"/>
              </a:ext>
            </a:extLst>
          </p:cNvPr>
          <p:cNvSpPr txBox="1"/>
          <p:nvPr/>
        </p:nvSpPr>
        <p:spPr>
          <a:xfrm>
            <a:off x="1892853" y="992537"/>
            <a:ext cx="39433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(a)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D31A090-DBFB-922F-B110-6E027F04C7DD}"/>
              </a:ext>
            </a:extLst>
          </p:cNvPr>
          <p:cNvSpPr txBox="1"/>
          <p:nvPr/>
        </p:nvSpPr>
        <p:spPr>
          <a:xfrm>
            <a:off x="6346612" y="992537"/>
            <a:ext cx="39433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2871755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agram, line, parallel&#10;&#10;Description automatically generated">
            <a:extLst>
              <a:ext uri="{FF2B5EF4-FFF2-40B4-BE49-F238E27FC236}">
                <a16:creationId xmlns:a16="http://schemas.microsoft.com/office/drawing/2014/main" id="{9A7237A6-2125-3190-F30C-1992A45B3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839" y="640074"/>
            <a:ext cx="9290322" cy="55778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2048A4-B0BF-D322-C708-9710A81EE010}"/>
              </a:ext>
            </a:extLst>
          </p:cNvPr>
          <p:cNvSpPr txBox="1"/>
          <p:nvPr/>
        </p:nvSpPr>
        <p:spPr>
          <a:xfrm>
            <a:off x="1552755" y="552091"/>
            <a:ext cx="62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(a1)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7E01E5-CB68-8792-69B5-C1FEBCAE6F7C}"/>
              </a:ext>
            </a:extLst>
          </p:cNvPr>
          <p:cNvSpPr txBox="1"/>
          <p:nvPr/>
        </p:nvSpPr>
        <p:spPr>
          <a:xfrm>
            <a:off x="4111925" y="552091"/>
            <a:ext cx="62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(a2)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2D09B8-C2BE-6384-B1E4-AB74E2AEAE61}"/>
              </a:ext>
            </a:extLst>
          </p:cNvPr>
          <p:cNvSpPr txBox="1"/>
          <p:nvPr/>
        </p:nvSpPr>
        <p:spPr>
          <a:xfrm>
            <a:off x="5949351" y="552091"/>
            <a:ext cx="62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(b1)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2ED53C-6083-7704-2099-0D019268A3A7}"/>
              </a:ext>
            </a:extLst>
          </p:cNvPr>
          <p:cNvSpPr txBox="1"/>
          <p:nvPr/>
        </p:nvSpPr>
        <p:spPr>
          <a:xfrm>
            <a:off x="8482642" y="552091"/>
            <a:ext cx="62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(b2)</a:t>
            </a:r>
          </a:p>
        </p:txBody>
      </p:sp>
    </p:spTree>
    <p:extLst>
      <p:ext uri="{BB962C8B-B14F-4D97-AF65-F5344CB8AC3E}">
        <p14:creationId xmlns:p14="http://schemas.microsoft.com/office/powerpoint/2010/main" val="1675948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C59BE544-A938-E85C-E818-00CA6CF37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515" y="612642"/>
            <a:ext cx="9125730" cy="56327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2048A4-B0BF-D322-C708-9710A81EE010}"/>
              </a:ext>
            </a:extLst>
          </p:cNvPr>
          <p:cNvSpPr txBox="1"/>
          <p:nvPr/>
        </p:nvSpPr>
        <p:spPr>
          <a:xfrm>
            <a:off x="1513515" y="602412"/>
            <a:ext cx="62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(a1)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7E01E5-CB68-8792-69B5-C1FEBCAE6F7C}"/>
              </a:ext>
            </a:extLst>
          </p:cNvPr>
          <p:cNvSpPr txBox="1"/>
          <p:nvPr/>
        </p:nvSpPr>
        <p:spPr>
          <a:xfrm>
            <a:off x="4241321" y="602412"/>
            <a:ext cx="62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(a2)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2D09B8-C2BE-6384-B1E4-AB74E2AEAE61}"/>
              </a:ext>
            </a:extLst>
          </p:cNvPr>
          <p:cNvSpPr txBox="1"/>
          <p:nvPr/>
        </p:nvSpPr>
        <p:spPr>
          <a:xfrm>
            <a:off x="5781136" y="583556"/>
            <a:ext cx="62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(b1)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2ED53C-6083-7704-2099-0D019268A3A7}"/>
              </a:ext>
            </a:extLst>
          </p:cNvPr>
          <p:cNvSpPr txBox="1"/>
          <p:nvPr/>
        </p:nvSpPr>
        <p:spPr>
          <a:xfrm>
            <a:off x="8508942" y="583556"/>
            <a:ext cx="62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(b2)</a:t>
            </a:r>
          </a:p>
        </p:txBody>
      </p:sp>
    </p:spTree>
    <p:extLst>
      <p:ext uri="{BB962C8B-B14F-4D97-AF65-F5344CB8AC3E}">
        <p14:creationId xmlns:p14="http://schemas.microsoft.com/office/powerpoint/2010/main" val="4254294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, text, line, screenshot&#10;&#10;Description automatically generated">
            <a:extLst>
              <a:ext uri="{FF2B5EF4-FFF2-40B4-BE49-F238E27FC236}">
                <a16:creationId xmlns:a16="http://schemas.microsoft.com/office/drawing/2014/main" id="{2CAE936C-104E-1BD0-D5F0-CAD35F863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494" y="640074"/>
            <a:ext cx="8997714" cy="55778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2048A4-B0BF-D322-C708-9710A81EE010}"/>
              </a:ext>
            </a:extLst>
          </p:cNvPr>
          <p:cNvSpPr txBox="1"/>
          <p:nvPr/>
        </p:nvSpPr>
        <p:spPr>
          <a:xfrm>
            <a:off x="1552755" y="552091"/>
            <a:ext cx="62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(a1)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7E01E5-CB68-8792-69B5-C1FEBCAE6F7C}"/>
              </a:ext>
            </a:extLst>
          </p:cNvPr>
          <p:cNvSpPr txBox="1"/>
          <p:nvPr/>
        </p:nvSpPr>
        <p:spPr>
          <a:xfrm>
            <a:off x="4111925" y="552091"/>
            <a:ext cx="62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(a2)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2D09B8-C2BE-6384-B1E4-AB74E2AEAE61}"/>
              </a:ext>
            </a:extLst>
          </p:cNvPr>
          <p:cNvSpPr txBox="1"/>
          <p:nvPr/>
        </p:nvSpPr>
        <p:spPr>
          <a:xfrm>
            <a:off x="5949351" y="552091"/>
            <a:ext cx="62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(b1)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2ED53C-6083-7704-2099-0D019268A3A7}"/>
              </a:ext>
            </a:extLst>
          </p:cNvPr>
          <p:cNvSpPr txBox="1"/>
          <p:nvPr/>
        </p:nvSpPr>
        <p:spPr>
          <a:xfrm>
            <a:off x="8482642" y="552091"/>
            <a:ext cx="62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(b2)</a:t>
            </a:r>
          </a:p>
        </p:txBody>
      </p:sp>
    </p:spTree>
    <p:extLst>
      <p:ext uri="{BB962C8B-B14F-4D97-AF65-F5344CB8AC3E}">
        <p14:creationId xmlns:p14="http://schemas.microsoft.com/office/powerpoint/2010/main" val="2890276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ine, diagram, screenshot, parallel&#10;&#10;Description automatically generated">
            <a:extLst>
              <a:ext uri="{FF2B5EF4-FFF2-40B4-BE49-F238E27FC236}">
                <a16:creationId xmlns:a16="http://schemas.microsoft.com/office/drawing/2014/main" id="{57EAB4B6-69CC-D421-FDB9-4AB9E8C52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674" y="552091"/>
            <a:ext cx="9396825" cy="55873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2048A4-B0BF-D322-C708-9710A81EE010}"/>
              </a:ext>
            </a:extLst>
          </p:cNvPr>
          <p:cNvSpPr txBox="1"/>
          <p:nvPr/>
        </p:nvSpPr>
        <p:spPr>
          <a:xfrm>
            <a:off x="1552755" y="552091"/>
            <a:ext cx="62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(a1)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7E01E5-CB68-8792-69B5-C1FEBCAE6F7C}"/>
              </a:ext>
            </a:extLst>
          </p:cNvPr>
          <p:cNvSpPr txBox="1"/>
          <p:nvPr/>
        </p:nvSpPr>
        <p:spPr>
          <a:xfrm>
            <a:off x="4367842" y="533942"/>
            <a:ext cx="62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(a2)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2D09B8-C2BE-6384-B1E4-AB74E2AEAE61}"/>
              </a:ext>
            </a:extLst>
          </p:cNvPr>
          <p:cNvSpPr txBox="1"/>
          <p:nvPr/>
        </p:nvSpPr>
        <p:spPr>
          <a:xfrm>
            <a:off x="6146321" y="515086"/>
            <a:ext cx="62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(b1)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2ED53C-6083-7704-2099-0D019268A3A7}"/>
              </a:ext>
            </a:extLst>
          </p:cNvPr>
          <p:cNvSpPr txBox="1"/>
          <p:nvPr/>
        </p:nvSpPr>
        <p:spPr>
          <a:xfrm>
            <a:off x="8715555" y="515086"/>
            <a:ext cx="62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(b2)</a:t>
            </a:r>
          </a:p>
        </p:txBody>
      </p:sp>
    </p:spTree>
    <p:extLst>
      <p:ext uri="{BB962C8B-B14F-4D97-AF65-F5344CB8AC3E}">
        <p14:creationId xmlns:p14="http://schemas.microsoft.com/office/powerpoint/2010/main" val="4193333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graph&#10;&#10;Description automatically generated with low confidence">
            <a:extLst>
              <a:ext uri="{FF2B5EF4-FFF2-40B4-BE49-F238E27FC236}">
                <a16:creationId xmlns:a16="http://schemas.microsoft.com/office/drawing/2014/main" id="{B33210F2-211B-9D23-68F8-608AB080D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35" y="552091"/>
            <a:ext cx="9299466" cy="4974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2048A4-B0BF-D322-C708-9710A81EE010}"/>
              </a:ext>
            </a:extLst>
          </p:cNvPr>
          <p:cNvSpPr txBox="1"/>
          <p:nvPr/>
        </p:nvSpPr>
        <p:spPr>
          <a:xfrm>
            <a:off x="1862721" y="492853"/>
            <a:ext cx="62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2D09B8-C2BE-6384-B1E4-AB74E2AEAE61}"/>
              </a:ext>
            </a:extLst>
          </p:cNvPr>
          <p:cNvSpPr txBox="1"/>
          <p:nvPr/>
        </p:nvSpPr>
        <p:spPr>
          <a:xfrm>
            <a:off x="6146321" y="515086"/>
            <a:ext cx="62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807739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525556DB-5F03-F07C-A06B-1742702B8D2F}"/>
              </a:ext>
            </a:extLst>
          </p:cNvPr>
          <p:cNvGrpSpPr/>
          <p:nvPr/>
        </p:nvGrpSpPr>
        <p:grpSpPr>
          <a:xfrm>
            <a:off x="2881224" y="1034755"/>
            <a:ext cx="6072996" cy="5495442"/>
            <a:chOff x="2881224" y="1034755"/>
            <a:chExt cx="6072996" cy="549544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A0A4AFE-9054-3F0C-9BD1-E4475B671E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365" t="20868" r="12093" b="4780"/>
            <a:stretch/>
          </p:blipFill>
          <p:spPr>
            <a:xfrm>
              <a:off x="2881224" y="1431159"/>
              <a:ext cx="6072996" cy="5099038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872BB66-14C3-E882-AED1-A112D88D2D82}"/>
                </a:ext>
              </a:extLst>
            </p:cNvPr>
            <p:cNvSpPr/>
            <p:nvPr/>
          </p:nvSpPr>
          <p:spPr>
            <a:xfrm>
              <a:off x="3314772" y="2751327"/>
              <a:ext cx="1061050" cy="3019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Starting point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968D7D2-D0D6-70D5-B5EB-3FDED79373F7}"/>
                </a:ext>
              </a:extLst>
            </p:cNvPr>
            <p:cNvCxnSpPr>
              <a:cxnSpLocks/>
            </p:cNvCxnSpPr>
            <p:nvPr/>
          </p:nvCxnSpPr>
          <p:spPr>
            <a:xfrm>
              <a:off x="3873260" y="3066021"/>
              <a:ext cx="284672" cy="6519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21EFE16-A778-7334-2777-D3DA1A374845}"/>
                </a:ext>
              </a:extLst>
            </p:cNvPr>
            <p:cNvSpPr/>
            <p:nvPr/>
          </p:nvSpPr>
          <p:spPr>
            <a:xfrm>
              <a:off x="6171709" y="5352110"/>
              <a:ext cx="278199" cy="35188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DBBAB1-7770-2F38-679B-C334A5900416}"/>
                </a:ext>
              </a:extLst>
            </p:cNvPr>
            <p:cNvSpPr/>
            <p:nvPr/>
          </p:nvSpPr>
          <p:spPr>
            <a:xfrm>
              <a:off x="5648371" y="5740442"/>
              <a:ext cx="1153064" cy="207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Palpation point 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325F113-815C-4C13-E651-4EC3B2ED53B3}"/>
                </a:ext>
              </a:extLst>
            </p:cNvPr>
            <p:cNvSpPr/>
            <p:nvPr/>
          </p:nvSpPr>
          <p:spPr>
            <a:xfrm>
              <a:off x="7301924" y="4572827"/>
              <a:ext cx="260075" cy="27687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50E444A-675D-1706-666A-1366FBE796CC}"/>
                </a:ext>
              </a:extLst>
            </p:cNvPr>
            <p:cNvSpPr/>
            <p:nvPr/>
          </p:nvSpPr>
          <p:spPr>
            <a:xfrm>
              <a:off x="6980208" y="4877232"/>
              <a:ext cx="1153064" cy="207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Palpation point 1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061021D-3746-B614-68EF-CFBA676E8E6A}"/>
                </a:ext>
              </a:extLst>
            </p:cNvPr>
            <p:cNvSpPr/>
            <p:nvPr/>
          </p:nvSpPr>
          <p:spPr>
            <a:xfrm>
              <a:off x="6625086" y="3856008"/>
              <a:ext cx="242979" cy="28189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9238D5C-E9C5-05DE-3A2B-5D5651C2280C}"/>
                </a:ext>
              </a:extLst>
            </p:cNvPr>
            <p:cNvSpPr/>
            <p:nvPr/>
          </p:nvSpPr>
          <p:spPr>
            <a:xfrm>
              <a:off x="6171709" y="4173235"/>
              <a:ext cx="1153064" cy="207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Palpation point 3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4253D00-DFBC-E134-A5F9-433CD579119B}"/>
                </a:ext>
              </a:extLst>
            </p:cNvPr>
            <p:cNvSpPr/>
            <p:nvPr/>
          </p:nvSpPr>
          <p:spPr>
            <a:xfrm>
              <a:off x="5406834" y="4235569"/>
              <a:ext cx="260075" cy="39640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3584750-F3A7-A4DE-E168-C3416C749BBB}"/>
                </a:ext>
              </a:extLst>
            </p:cNvPr>
            <p:cNvSpPr/>
            <p:nvPr/>
          </p:nvSpPr>
          <p:spPr>
            <a:xfrm>
              <a:off x="4635261" y="4731584"/>
              <a:ext cx="1153064" cy="207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Palpation point 4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79A357-0996-1472-97E7-3E9BCAE4A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73260" y="1034755"/>
              <a:ext cx="3553321" cy="3810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5401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FCEDDAE0-F976-A304-8230-879BA1ED8F82}"/>
              </a:ext>
            </a:extLst>
          </p:cNvPr>
          <p:cNvGrpSpPr/>
          <p:nvPr/>
        </p:nvGrpSpPr>
        <p:grpSpPr>
          <a:xfrm>
            <a:off x="666427" y="1091762"/>
            <a:ext cx="10509153" cy="3844448"/>
            <a:chOff x="800213" y="1091762"/>
            <a:chExt cx="10375367" cy="4281970"/>
          </a:xfrm>
        </p:grpSpPr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B544C91E-26F1-AC6D-8EE4-94698B771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213" y="1117599"/>
              <a:ext cx="10375367" cy="425613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DA40C6C-FF50-ACB0-D921-C279B2303DF9}"/>
                </a:ext>
              </a:extLst>
            </p:cNvPr>
            <p:cNvSpPr/>
            <p:nvPr/>
          </p:nvSpPr>
          <p:spPr>
            <a:xfrm>
              <a:off x="1704814" y="3091912"/>
              <a:ext cx="1193369" cy="14103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D8D1D50-EC85-BFAD-D6CF-56AB11F2D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67997" y="3625611"/>
              <a:ext cx="1267002" cy="342948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630A8FB-7A35-F542-E1D7-7E2A775C9C51}"/>
                </a:ext>
              </a:extLst>
            </p:cNvPr>
            <p:cNvSpPr/>
            <p:nvPr/>
          </p:nvSpPr>
          <p:spPr>
            <a:xfrm>
              <a:off x="9267986" y="2920438"/>
              <a:ext cx="958312" cy="14103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DCD71B0-2E83-92D7-E1F8-FC7DD54F3F63}"/>
                </a:ext>
              </a:extLst>
            </p:cNvPr>
            <p:cNvSpPr/>
            <p:nvPr/>
          </p:nvSpPr>
          <p:spPr>
            <a:xfrm>
              <a:off x="1667997" y="1418094"/>
              <a:ext cx="1447162" cy="2686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0D54B68-2ECF-3A06-3B8A-AF257692C753}"/>
                </a:ext>
              </a:extLst>
            </p:cNvPr>
            <p:cNvSpPr/>
            <p:nvPr/>
          </p:nvSpPr>
          <p:spPr>
            <a:xfrm>
              <a:off x="9023562" y="1091762"/>
              <a:ext cx="1447160" cy="5691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A990328-E8EC-676D-DA5A-82707EC180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735" t="49295" r="5474" b="1146"/>
            <a:stretch/>
          </p:blipFill>
          <p:spPr>
            <a:xfrm>
              <a:off x="9231170" y="3435757"/>
              <a:ext cx="899556" cy="335199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6D382D5-DD79-29DE-3D43-1610A0AA216F}"/>
                </a:ext>
              </a:extLst>
            </p:cNvPr>
            <p:cNvSpPr/>
            <p:nvPr/>
          </p:nvSpPr>
          <p:spPr>
            <a:xfrm>
              <a:off x="2898183" y="4932129"/>
              <a:ext cx="935064" cy="1818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835DC7-A6FD-A0C5-C218-B9EBEB73D4D3}"/>
                </a:ext>
              </a:extLst>
            </p:cNvPr>
            <p:cNvSpPr/>
            <p:nvPr/>
          </p:nvSpPr>
          <p:spPr>
            <a:xfrm>
              <a:off x="2950497" y="2230993"/>
              <a:ext cx="575367" cy="4167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91A8354-D879-C437-D84E-248863392FBA}"/>
                </a:ext>
              </a:extLst>
            </p:cNvPr>
            <p:cNvSpPr/>
            <p:nvPr/>
          </p:nvSpPr>
          <p:spPr>
            <a:xfrm>
              <a:off x="8221851" y="2170718"/>
              <a:ext cx="647695" cy="4167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B6EC429-0B14-CCBE-6A11-30F3F4C0C982}"/>
                </a:ext>
              </a:extLst>
            </p:cNvPr>
            <p:cNvSpPr/>
            <p:nvPr/>
          </p:nvSpPr>
          <p:spPr>
            <a:xfrm>
              <a:off x="8371016" y="4888711"/>
              <a:ext cx="1222435" cy="4167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B554EA4-B9F1-474C-B44F-4B1B9AD3B934}"/>
                </a:ext>
              </a:extLst>
            </p:cNvPr>
            <p:cNvSpPr/>
            <p:nvPr/>
          </p:nvSpPr>
          <p:spPr>
            <a:xfrm>
              <a:off x="4175127" y="1902073"/>
              <a:ext cx="1187672" cy="2686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4A79BF4-2CDA-E2E0-8E77-C7C8257CAFD0}"/>
                </a:ext>
              </a:extLst>
            </p:cNvPr>
            <p:cNvSpPr/>
            <p:nvPr/>
          </p:nvSpPr>
          <p:spPr>
            <a:xfrm>
              <a:off x="6774689" y="1910367"/>
              <a:ext cx="1187672" cy="2603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075890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6AC78A-0BC1-5DCF-922F-95C84C31FC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32"/>
          <a:stretch/>
        </p:blipFill>
        <p:spPr>
          <a:xfrm>
            <a:off x="9021931" y="2054524"/>
            <a:ext cx="2899748" cy="20949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C15A78-6365-6F59-2C75-D8ECCBE04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6939" y="2177398"/>
            <a:ext cx="1763621" cy="7372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9472A1-2A23-57A3-7F96-314858AEDA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244"/>
          <a:stretch/>
        </p:blipFill>
        <p:spPr>
          <a:xfrm>
            <a:off x="6362700" y="2054524"/>
            <a:ext cx="2908614" cy="2094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C7B035-B939-A7C1-01A4-C5A076B9EA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8317" y="2160594"/>
            <a:ext cx="1769195" cy="749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AADF9D-22A5-6A7A-D9CE-03E2C4DFD5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332"/>
          <a:stretch/>
        </p:blipFill>
        <p:spPr>
          <a:xfrm>
            <a:off x="3730853" y="2029364"/>
            <a:ext cx="2908611" cy="20949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3A229E-7A03-2E62-D94F-7BC3FDFC1F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2922" y="2152238"/>
            <a:ext cx="1812410" cy="7372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E320B2-C19E-99E5-B958-0BBDD583293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886" b="4244"/>
          <a:stretch/>
        </p:blipFill>
        <p:spPr>
          <a:xfrm>
            <a:off x="1200150" y="2029364"/>
            <a:ext cx="2768038" cy="20949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358B7FF-0695-B90C-DA87-F6A0E02A69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46916" y="2146001"/>
            <a:ext cx="1599993" cy="73725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A29DD31-DC5C-937D-B252-B2F40DD716C4}"/>
              </a:ext>
            </a:extLst>
          </p:cNvPr>
          <p:cNvSpPr txBox="1"/>
          <p:nvPr/>
        </p:nvSpPr>
        <p:spPr>
          <a:xfrm rot="10800000">
            <a:off x="853191" y="2092720"/>
            <a:ext cx="461665" cy="16350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GB" dirty="0"/>
              <a:t>Phantom angle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97BAF4-B1AA-76CF-4CED-585448084A69}"/>
              </a:ext>
            </a:extLst>
          </p:cNvPr>
          <p:cNvSpPr txBox="1"/>
          <p:nvPr/>
        </p:nvSpPr>
        <p:spPr>
          <a:xfrm>
            <a:off x="5258339" y="4037373"/>
            <a:ext cx="276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Rotation about z axis</a:t>
            </a:r>
          </a:p>
        </p:txBody>
      </p:sp>
    </p:spTree>
    <p:extLst>
      <p:ext uri="{BB962C8B-B14F-4D97-AF65-F5344CB8AC3E}">
        <p14:creationId xmlns:p14="http://schemas.microsoft.com/office/powerpoint/2010/main" val="2785896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F49B95-14EF-11D5-72EA-5684CFDCC1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12" b="12900"/>
          <a:stretch/>
        </p:blipFill>
        <p:spPr>
          <a:xfrm>
            <a:off x="3527817" y="756790"/>
            <a:ext cx="5136366" cy="52617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08E10F-C0F7-DA19-3E72-CABB598339DF}"/>
              </a:ext>
            </a:extLst>
          </p:cNvPr>
          <p:cNvSpPr txBox="1"/>
          <p:nvPr/>
        </p:nvSpPr>
        <p:spPr>
          <a:xfrm>
            <a:off x="4502257" y="839491"/>
            <a:ext cx="25727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UR5 Robotic Manipulator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9E9A53-B27B-3BC2-B652-5545BC9FACD3}"/>
              </a:ext>
            </a:extLst>
          </p:cNvPr>
          <p:cNvSpPr txBox="1"/>
          <p:nvPr/>
        </p:nvSpPr>
        <p:spPr>
          <a:xfrm>
            <a:off x="3615640" y="1749755"/>
            <a:ext cx="152141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dirty="0"/>
              <a:t>Realsense D415 depth camera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E22A21-A79A-54A4-F7B9-C322F0489258}"/>
              </a:ext>
            </a:extLst>
          </p:cNvPr>
          <p:cNvCxnSpPr>
            <a:cxnSpLocks/>
          </p:cNvCxnSpPr>
          <p:nvPr/>
        </p:nvCxnSpPr>
        <p:spPr>
          <a:xfrm>
            <a:off x="4376348" y="2334530"/>
            <a:ext cx="644472" cy="65097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A7CC202-4E72-FF0D-A69A-0D97AD34E1A3}"/>
              </a:ext>
            </a:extLst>
          </p:cNvPr>
          <p:cNvSpPr txBox="1"/>
          <p:nvPr/>
        </p:nvSpPr>
        <p:spPr>
          <a:xfrm>
            <a:off x="6474073" y="2531346"/>
            <a:ext cx="139421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dirty="0"/>
              <a:t>Xela XR1944</a:t>
            </a:r>
          </a:p>
          <a:p>
            <a:r>
              <a:rPr lang="en-GB" sz="1600" dirty="0"/>
              <a:t> tactile sensor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B4A884-A6A4-4945-2CA6-61B1CE95372A}"/>
              </a:ext>
            </a:extLst>
          </p:cNvPr>
          <p:cNvCxnSpPr>
            <a:cxnSpLocks/>
          </p:cNvCxnSpPr>
          <p:nvPr/>
        </p:nvCxnSpPr>
        <p:spPr>
          <a:xfrm flipH="1">
            <a:off x="6000744" y="2807732"/>
            <a:ext cx="473329" cy="30838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88581F7-1506-0012-53B8-ED9ED57C7275}"/>
              </a:ext>
            </a:extLst>
          </p:cNvPr>
          <p:cNvSpPr txBox="1"/>
          <p:nvPr/>
        </p:nvSpPr>
        <p:spPr>
          <a:xfrm>
            <a:off x="4205206" y="5525748"/>
            <a:ext cx="21258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Abdominal Phantom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5F132E1-8D22-EA13-0AF3-9B86CBE0822A}"/>
              </a:ext>
            </a:extLst>
          </p:cNvPr>
          <p:cNvCxnSpPr>
            <a:cxnSpLocks/>
          </p:cNvCxnSpPr>
          <p:nvPr/>
        </p:nvCxnSpPr>
        <p:spPr>
          <a:xfrm flipV="1">
            <a:off x="4719233" y="5145437"/>
            <a:ext cx="581187" cy="38031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957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Rectangle: Rounded Corners 1043">
            <a:extLst>
              <a:ext uri="{FF2B5EF4-FFF2-40B4-BE49-F238E27FC236}">
                <a16:creationId xmlns:a16="http://schemas.microsoft.com/office/drawing/2014/main" id="{9A7A2A18-583A-12A7-96D1-B4FEAC42DB52}"/>
              </a:ext>
            </a:extLst>
          </p:cNvPr>
          <p:cNvSpPr/>
          <p:nvPr/>
        </p:nvSpPr>
        <p:spPr>
          <a:xfrm>
            <a:off x="10664745" y="863854"/>
            <a:ext cx="1430915" cy="4832801"/>
          </a:xfrm>
          <a:prstGeom prst="roundRect">
            <a:avLst>
              <a:gd name="adj" fmla="val 25361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05DBA285-7C43-5DA2-36E7-E0A39B407D83}"/>
              </a:ext>
            </a:extLst>
          </p:cNvPr>
          <p:cNvSpPr/>
          <p:nvPr/>
        </p:nvSpPr>
        <p:spPr>
          <a:xfrm>
            <a:off x="34173" y="886510"/>
            <a:ext cx="1430915" cy="4832801"/>
          </a:xfrm>
          <a:prstGeom prst="roundRect">
            <a:avLst>
              <a:gd name="adj" fmla="val 25361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3EC63FE-8687-66AE-1363-6C8C3E9C7237}"/>
              </a:ext>
            </a:extLst>
          </p:cNvPr>
          <p:cNvSpPr/>
          <p:nvPr/>
        </p:nvSpPr>
        <p:spPr>
          <a:xfrm>
            <a:off x="1565215" y="886511"/>
            <a:ext cx="2192722" cy="4832801"/>
          </a:xfrm>
          <a:prstGeom prst="roundRect">
            <a:avLst>
              <a:gd name="adj" fmla="val 25361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7F5AA6-136D-8A4C-A692-A39FCE348C50}"/>
              </a:ext>
            </a:extLst>
          </p:cNvPr>
          <p:cNvGrpSpPr/>
          <p:nvPr/>
        </p:nvGrpSpPr>
        <p:grpSpPr>
          <a:xfrm>
            <a:off x="57484" y="2581989"/>
            <a:ext cx="1307479" cy="1497298"/>
            <a:chOff x="317239" y="2318761"/>
            <a:chExt cx="1506264" cy="184438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1FC9FA8-62E9-8935-363A-069CEEC8A6DD}"/>
                </a:ext>
              </a:extLst>
            </p:cNvPr>
            <p:cNvSpPr txBox="1"/>
            <p:nvPr/>
          </p:nvSpPr>
          <p:spPr>
            <a:xfrm>
              <a:off x="438464" y="3708200"/>
              <a:ext cx="1385039" cy="454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Physician</a:t>
              </a:r>
            </a:p>
          </p:txBody>
        </p:sp>
        <p:pic>
          <p:nvPicPr>
            <p:cNvPr id="2" name="Picture 2" descr="Male doctor typing in a computer - Stock Illustration [95827150] - PIXTA">
              <a:extLst>
                <a:ext uri="{FF2B5EF4-FFF2-40B4-BE49-F238E27FC236}">
                  <a16:creationId xmlns:a16="http://schemas.microsoft.com/office/drawing/2014/main" id="{B00FCD16-3B78-367D-7F81-6B04E5CA03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" t="3336" r="3617" b="4374"/>
            <a:stretch/>
          </p:blipFill>
          <p:spPr bwMode="auto">
            <a:xfrm>
              <a:off x="317239" y="2318761"/>
              <a:ext cx="1388016" cy="1422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E67513C-143E-3FE5-41F7-7F20612F7980}"/>
              </a:ext>
            </a:extLst>
          </p:cNvPr>
          <p:cNvGrpSpPr/>
          <p:nvPr/>
        </p:nvGrpSpPr>
        <p:grpSpPr>
          <a:xfrm>
            <a:off x="1660297" y="1487833"/>
            <a:ext cx="1197509" cy="1307064"/>
            <a:chOff x="1467792" y="1329022"/>
            <a:chExt cx="1335525" cy="153181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136A621-C450-9C61-0E69-027F72E281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11" t="13256" r="9702" b="12479"/>
            <a:stretch/>
          </p:blipFill>
          <p:spPr bwMode="auto">
            <a:xfrm>
              <a:off x="1467792" y="1329022"/>
              <a:ext cx="1335525" cy="1098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A96B43B-39FD-49B2-6257-E4EBB37F925D}"/>
                </a:ext>
              </a:extLst>
            </p:cNvPr>
            <p:cNvSpPr txBox="1"/>
            <p:nvPr/>
          </p:nvSpPr>
          <p:spPr>
            <a:xfrm>
              <a:off x="1821072" y="2428001"/>
              <a:ext cx="602951" cy="432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GUI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85BFB2-B522-F318-5E11-F9ECC4F1A4AA}"/>
              </a:ext>
            </a:extLst>
          </p:cNvPr>
          <p:cNvCxnSpPr>
            <a:cxnSpLocks/>
          </p:cNvCxnSpPr>
          <p:nvPr/>
        </p:nvCxnSpPr>
        <p:spPr>
          <a:xfrm flipH="1">
            <a:off x="2908688" y="1953618"/>
            <a:ext cx="738167" cy="1"/>
          </a:xfrm>
          <a:prstGeom prst="straightConnector1">
            <a:avLst/>
          </a:prstGeom>
          <a:ln w="6350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50B74B0-0EB7-B4E9-BB51-6CA0D08D4F94}"/>
              </a:ext>
            </a:extLst>
          </p:cNvPr>
          <p:cNvCxnSpPr>
            <a:cxnSpLocks/>
          </p:cNvCxnSpPr>
          <p:nvPr/>
        </p:nvCxnSpPr>
        <p:spPr>
          <a:xfrm>
            <a:off x="2893634" y="4744332"/>
            <a:ext cx="844045" cy="0"/>
          </a:xfrm>
          <a:prstGeom prst="straightConnector1">
            <a:avLst/>
          </a:prstGeom>
          <a:ln w="6350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35FAB48-AA20-C9D7-78F5-42783ACEE0FC}"/>
                  </a:ext>
                </a:extLst>
              </p:cNvPr>
              <p:cNvSpPr txBox="1"/>
              <p:nvPr/>
            </p:nvSpPr>
            <p:spPr>
              <a:xfrm>
                <a:off x="3111090" y="1568898"/>
                <a:ext cx="3554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35FAB48-AA20-C9D7-78F5-42783ACEE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1090" y="1568898"/>
                <a:ext cx="35548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39E0296-8F10-1B2D-3CEC-9CC0706EF547}"/>
                  </a:ext>
                </a:extLst>
              </p:cNvPr>
              <p:cNvSpPr txBox="1"/>
              <p:nvPr/>
            </p:nvSpPr>
            <p:spPr>
              <a:xfrm>
                <a:off x="2818717" y="4344222"/>
                <a:ext cx="8281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1" i="0" dirty="0" smtClean="0">
                        <a:latin typeface="Cambria Math" panose="02040503050406030204" pitchFamily="18" charset="0"/>
                      </a:rPr>
                      <m:t>𝚫</m:t>
                    </m:r>
                    <m:r>
                      <a:rPr lang="en-GB" b="1" i="0" dirty="0" smtClean="0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GB" b="1" dirty="0"/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39E0296-8F10-1B2D-3CEC-9CC0706EF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717" y="4344222"/>
                <a:ext cx="8281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43A6C96B-9050-6C1C-91CE-8056320E96E8}"/>
              </a:ext>
            </a:extLst>
          </p:cNvPr>
          <p:cNvGrpSpPr/>
          <p:nvPr/>
        </p:nvGrpSpPr>
        <p:grpSpPr>
          <a:xfrm>
            <a:off x="3887751" y="856681"/>
            <a:ext cx="4636981" cy="2129287"/>
            <a:chOff x="4003940" y="363747"/>
            <a:chExt cx="4192206" cy="2129287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11F208C3-5B6B-177E-AB44-DF9FBA55AA0A}"/>
                </a:ext>
              </a:extLst>
            </p:cNvPr>
            <p:cNvSpPr/>
            <p:nvPr/>
          </p:nvSpPr>
          <p:spPr>
            <a:xfrm>
              <a:off x="4003940" y="363747"/>
              <a:ext cx="4192206" cy="2129287"/>
            </a:xfrm>
            <a:prstGeom prst="roundRect">
              <a:avLst>
                <a:gd name="adj" fmla="val 23451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2BE6CD1-F123-4D7D-9325-EFFCDBA17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9306" y="1383051"/>
              <a:ext cx="3812875" cy="10503"/>
            </a:xfrm>
            <a:prstGeom prst="straightConnector1">
              <a:avLst/>
            </a:prstGeom>
            <a:ln w="6350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253DF85-DB70-6623-EEF1-F02F204986B2}"/>
                </a:ext>
              </a:extLst>
            </p:cNvPr>
            <p:cNvCxnSpPr>
              <a:cxnSpLocks/>
            </p:cNvCxnSpPr>
            <p:nvPr/>
          </p:nvCxnSpPr>
          <p:spPr>
            <a:xfrm>
              <a:off x="4149306" y="1909702"/>
              <a:ext cx="605669" cy="0"/>
            </a:xfrm>
            <a:prstGeom prst="straightConnector1">
              <a:avLst/>
            </a:prstGeom>
            <a:ln w="6350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0AD26D8-A895-8EC1-C5D1-99C5A6F54FC2}"/>
                    </a:ext>
                  </a:extLst>
                </p:cNvPr>
                <p:cNvSpPr txBox="1"/>
                <p:nvPr/>
              </p:nvSpPr>
              <p:spPr>
                <a:xfrm>
                  <a:off x="5919737" y="996137"/>
                  <a:ext cx="5540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GB" b="1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0AD26D8-A895-8EC1-C5D1-99C5A6F54F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9737" y="996137"/>
                  <a:ext cx="55409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C43306E-21A1-B01E-5839-0E6F18D4413E}"/>
                    </a:ext>
                  </a:extLst>
                </p:cNvPr>
                <p:cNvSpPr txBox="1"/>
                <p:nvPr/>
              </p:nvSpPr>
              <p:spPr>
                <a:xfrm>
                  <a:off x="5370959" y="1709647"/>
                  <a:ext cx="198555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1" i="0" dirty="0" smtClean="0"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en-GB" b="1" i="0" dirty="0" smtClean="0">
                          <a:latin typeface="Cambria Math" panose="02040503050406030204" pitchFamily="18" charset="0"/>
                        </a:rPr>
                        <m:t>𝐏</m:t>
                      </m:r>
                    </m:oMath>
                  </a14:m>
                  <a:r>
                    <a:rPr lang="en-GB" b="1" dirty="0"/>
                    <a:t> </a:t>
                  </a: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C43306E-21A1-B01E-5839-0E6F18D441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0959" y="1709647"/>
                  <a:ext cx="198555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5" name="Straight Arrow Connector 1034">
              <a:extLst>
                <a:ext uri="{FF2B5EF4-FFF2-40B4-BE49-F238E27FC236}">
                  <a16:creationId xmlns:a16="http://schemas.microsoft.com/office/drawing/2014/main" id="{4EDD6F02-0945-6BA1-F88C-D990317CD7AF}"/>
                </a:ext>
              </a:extLst>
            </p:cNvPr>
            <p:cNvCxnSpPr>
              <a:cxnSpLocks/>
            </p:cNvCxnSpPr>
            <p:nvPr/>
          </p:nvCxnSpPr>
          <p:spPr>
            <a:xfrm>
              <a:off x="7356512" y="1909702"/>
              <a:ext cx="605669" cy="0"/>
            </a:xfrm>
            <a:prstGeom prst="straightConnector1">
              <a:avLst/>
            </a:prstGeom>
            <a:ln w="6350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50781A59-6D98-50F1-BEBF-64F1799DDC0B}"/>
              </a:ext>
            </a:extLst>
          </p:cNvPr>
          <p:cNvGrpSpPr/>
          <p:nvPr/>
        </p:nvGrpSpPr>
        <p:grpSpPr>
          <a:xfrm>
            <a:off x="3887751" y="3089244"/>
            <a:ext cx="4636981" cy="2613697"/>
            <a:chOff x="4092923" y="622416"/>
            <a:chExt cx="5175884" cy="1624052"/>
          </a:xfrm>
        </p:grpSpPr>
        <p:sp>
          <p:nvSpPr>
            <p:cNvPr id="1038" name="Rectangle: Rounded Corners 1037">
              <a:extLst>
                <a:ext uri="{FF2B5EF4-FFF2-40B4-BE49-F238E27FC236}">
                  <a16:creationId xmlns:a16="http://schemas.microsoft.com/office/drawing/2014/main" id="{4A6937A1-21FC-A567-58A7-15462778C47B}"/>
                </a:ext>
              </a:extLst>
            </p:cNvPr>
            <p:cNvSpPr/>
            <p:nvPr/>
          </p:nvSpPr>
          <p:spPr>
            <a:xfrm>
              <a:off x="4092923" y="622416"/>
              <a:ext cx="5175884" cy="1624052"/>
            </a:xfrm>
            <a:prstGeom prst="roundRect">
              <a:avLst>
                <a:gd name="adj" fmla="val 23451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39" name="Straight Arrow Connector 1038">
              <a:extLst>
                <a:ext uri="{FF2B5EF4-FFF2-40B4-BE49-F238E27FC236}">
                  <a16:creationId xmlns:a16="http://schemas.microsoft.com/office/drawing/2014/main" id="{25EE3C9D-47C5-05CC-A863-2BE5A97939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72399" y="1177544"/>
              <a:ext cx="4866611" cy="25946"/>
            </a:xfrm>
            <a:prstGeom prst="straightConnector1">
              <a:avLst/>
            </a:prstGeom>
            <a:ln w="6350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0" name="Straight Arrow Connector 1039">
              <a:extLst>
                <a:ext uri="{FF2B5EF4-FFF2-40B4-BE49-F238E27FC236}">
                  <a16:creationId xmlns:a16="http://schemas.microsoft.com/office/drawing/2014/main" id="{B4129886-BF2A-6B9E-01BC-5B5605C6A692}"/>
                </a:ext>
              </a:extLst>
            </p:cNvPr>
            <p:cNvCxnSpPr>
              <a:cxnSpLocks/>
            </p:cNvCxnSpPr>
            <p:nvPr/>
          </p:nvCxnSpPr>
          <p:spPr>
            <a:xfrm>
              <a:off x="4149306" y="1685421"/>
              <a:ext cx="575928" cy="0"/>
            </a:xfrm>
            <a:prstGeom prst="straightConnector1">
              <a:avLst/>
            </a:prstGeom>
            <a:ln w="6350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1" name="TextBox 1040">
                  <a:extLst>
                    <a:ext uri="{FF2B5EF4-FFF2-40B4-BE49-F238E27FC236}">
                      <a16:creationId xmlns:a16="http://schemas.microsoft.com/office/drawing/2014/main" id="{4A1F05CA-B110-982A-C38E-6D65F2897AAD}"/>
                    </a:ext>
                  </a:extLst>
                </p:cNvPr>
                <p:cNvSpPr txBox="1"/>
                <p:nvPr/>
              </p:nvSpPr>
              <p:spPr>
                <a:xfrm>
                  <a:off x="6538785" y="948055"/>
                  <a:ext cx="554091" cy="2294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GB" b="1" dirty="0"/>
                </a:p>
              </p:txBody>
            </p:sp>
          </mc:Choice>
          <mc:Fallback xmlns="">
            <p:sp>
              <p:nvSpPr>
                <p:cNvPr id="1041" name="TextBox 1040">
                  <a:extLst>
                    <a:ext uri="{FF2B5EF4-FFF2-40B4-BE49-F238E27FC236}">
                      <a16:creationId xmlns:a16="http://schemas.microsoft.com/office/drawing/2014/main" id="{4A1F05CA-B110-982A-C38E-6D65F2897A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8785" y="948055"/>
                  <a:ext cx="554091" cy="22948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2" name="TextBox 1041">
                  <a:extLst>
                    <a:ext uri="{FF2B5EF4-FFF2-40B4-BE49-F238E27FC236}">
                      <a16:creationId xmlns:a16="http://schemas.microsoft.com/office/drawing/2014/main" id="{6C4F59F2-02BF-2970-E120-18FBD3FA5FB7}"/>
                    </a:ext>
                  </a:extLst>
                </p:cNvPr>
                <p:cNvSpPr txBox="1"/>
                <p:nvPr/>
              </p:nvSpPr>
              <p:spPr>
                <a:xfrm>
                  <a:off x="4725233" y="1411109"/>
                  <a:ext cx="4051326" cy="5037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dirty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GB" b="1" i="1" dirty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GB" b="1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b="1" i="1" dirty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GB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b="1" i="1" dirty="0" smtClean="0">
                                          <a:latin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GB" b="1" i="1" dirty="0" smtClean="0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GB" b="1" i="1" dirty="0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b="1" i="1" dirty="0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  <m:sup>
                                      <m:r>
                                        <a:rPr lang="en-GB" b="1" i="1" dirty="0" smtClean="0">
                                          <a:latin typeface="Cambria Math" panose="02040503050406030204" pitchFamily="18" charset="0"/>
                                        </a:rPr>
                                        <m:t>𝒕𝒓𝒂𝒏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GB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b="1" i="1" dirty="0" smtClean="0">
                                          <a:latin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GB" b="1" i="1" dirty="0" smtClean="0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GB" b="1" i="1" dirty="0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b="1" i="1" dirty="0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  <m:sup>
                                      <m:r>
                                        <a:rPr lang="en-GB" b="1" i="1" dirty="0" smtClean="0">
                                          <a:latin typeface="Cambria Math" panose="02040503050406030204" pitchFamily="18" charset="0"/>
                                        </a:rPr>
                                        <m:t>𝒓𝒐𝒕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GB" b="1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b="1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GB" b="1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  <m:sup>
                                      <m:r>
                                        <a:rPr lang="en-GB" b="1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𝒕𝒓𝒂𝒏</m:t>
                                      </m:r>
                                    </m:sup>
                                  </m:sSubSup>
                                  <m:r>
                                    <a:rPr lang="en-GB" b="1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b="1" i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𝚫</m:t>
                                  </m:r>
                                  <m:sSup>
                                    <m:sSupPr>
                                      <m:ctrlPr>
                                        <a:rPr lang="en-GB" b="1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b="1" i="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𝐏</m:t>
                                      </m:r>
                                    </m:e>
                                    <m:sup>
                                      <m:r>
                                        <a:rPr lang="en-GB" b="1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𝒕𝒓𝒂𝒏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en-GB" b="1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  <m:d>
                                    <m:dPr>
                                      <m:ctrlPr>
                                        <a:rPr lang="en-GB" b="1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b="1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b="1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𝑷</m:t>
                                          </m:r>
                                        </m:e>
                                        <m:sub>
                                          <m:r>
                                            <a:rPr lang="en-GB" b="1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  <m:r>
                                            <a:rPr lang="en-GB" b="1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b="1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  <m:sup>
                                          <m:r>
                                            <a:rPr lang="en-GB" b="1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𝒕𝒓𝒂𝒏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GB" b="1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42" name="TextBox 1041">
                  <a:extLst>
                    <a:ext uri="{FF2B5EF4-FFF2-40B4-BE49-F238E27FC236}">
                      <a16:creationId xmlns:a16="http://schemas.microsoft.com/office/drawing/2014/main" id="{6C4F59F2-02BF-2970-E120-18FBD3FA5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5233" y="1411109"/>
                  <a:ext cx="4051326" cy="50376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43" name="Straight Arrow Connector 1042">
              <a:extLst>
                <a:ext uri="{FF2B5EF4-FFF2-40B4-BE49-F238E27FC236}">
                  <a16:creationId xmlns:a16="http://schemas.microsoft.com/office/drawing/2014/main" id="{AC864F64-0F74-2B2C-53B3-30EAE665D8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03891" y="1685421"/>
              <a:ext cx="531805" cy="5925"/>
            </a:xfrm>
            <a:prstGeom prst="straightConnector1">
              <a:avLst/>
            </a:prstGeom>
            <a:ln w="6350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6" name="TextBox 1045">
            <a:extLst>
              <a:ext uri="{FF2B5EF4-FFF2-40B4-BE49-F238E27FC236}">
                <a16:creationId xmlns:a16="http://schemas.microsoft.com/office/drawing/2014/main" id="{6F9B5154-339C-9868-2FDE-ACD239EF35F3}"/>
              </a:ext>
            </a:extLst>
          </p:cNvPr>
          <p:cNvSpPr txBox="1"/>
          <p:nvPr/>
        </p:nvSpPr>
        <p:spPr>
          <a:xfrm>
            <a:off x="5399805" y="3243985"/>
            <a:ext cx="1976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Shared Control</a:t>
            </a: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402F53A9-C92D-2946-096F-6F73C29C0843}"/>
              </a:ext>
            </a:extLst>
          </p:cNvPr>
          <p:cNvSpPr txBox="1"/>
          <p:nvPr/>
        </p:nvSpPr>
        <p:spPr>
          <a:xfrm>
            <a:off x="5523941" y="972988"/>
            <a:ext cx="1976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Full Control</a:t>
            </a:r>
          </a:p>
        </p:txBody>
      </p: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683BB387-1C71-D868-DF73-E2B8CC0239A5}"/>
              </a:ext>
            </a:extLst>
          </p:cNvPr>
          <p:cNvGrpSpPr/>
          <p:nvPr/>
        </p:nvGrpSpPr>
        <p:grpSpPr>
          <a:xfrm>
            <a:off x="8629501" y="875116"/>
            <a:ext cx="1953056" cy="4832801"/>
            <a:chOff x="9320655" y="886511"/>
            <a:chExt cx="1953056" cy="4832801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446B1D7-6643-3F6A-8ACC-F02C8CB16B4B}"/>
                </a:ext>
              </a:extLst>
            </p:cNvPr>
            <p:cNvSpPr/>
            <p:nvPr/>
          </p:nvSpPr>
          <p:spPr>
            <a:xfrm>
              <a:off x="9320655" y="886511"/>
              <a:ext cx="1915465" cy="4832801"/>
            </a:xfrm>
            <a:prstGeom prst="roundRect">
              <a:avLst>
                <a:gd name="adj" fmla="val 22743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57" name="Group 1056">
              <a:extLst>
                <a:ext uri="{FF2B5EF4-FFF2-40B4-BE49-F238E27FC236}">
                  <a16:creationId xmlns:a16="http://schemas.microsoft.com/office/drawing/2014/main" id="{CD09416C-BC5B-370B-F500-E63B7CC2E6C1}"/>
                </a:ext>
              </a:extLst>
            </p:cNvPr>
            <p:cNvGrpSpPr/>
            <p:nvPr/>
          </p:nvGrpSpPr>
          <p:grpSpPr>
            <a:xfrm>
              <a:off x="9792622" y="1324095"/>
              <a:ext cx="1481089" cy="1280362"/>
              <a:chOff x="10159646" y="1329399"/>
              <a:chExt cx="1869421" cy="1430924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8A562BC-EB57-296D-0467-6CC52508B0BF}"/>
                  </a:ext>
                </a:extLst>
              </p:cNvPr>
              <p:cNvSpPr txBox="1"/>
              <p:nvPr/>
            </p:nvSpPr>
            <p:spPr>
              <a:xfrm>
                <a:off x="10159646" y="2347560"/>
                <a:ext cx="1869421" cy="412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Tactile sensor</a:t>
                </a:r>
              </a:p>
            </p:txBody>
          </p:sp>
          <p:pic>
            <p:nvPicPr>
              <p:cNvPr id="1053" name="Picture 18" descr="XR1944 — XELA Robotics">
                <a:extLst>
                  <a:ext uri="{FF2B5EF4-FFF2-40B4-BE49-F238E27FC236}">
                    <a16:creationId xmlns:a16="http://schemas.microsoft.com/office/drawing/2014/main" id="{E37D0171-2A7E-B4E1-8374-50FDA7E01C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15894" y="1329399"/>
                <a:ext cx="1188261" cy="11027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56" name="Group 1055">
              <a:extLst>
                <a:ext uri="{FF2B5EF4-FFF2-40B4-BE49-F238E27FC236}">
                  <a16:creationId xmlns:a16="http://schemas.microsoft.com/office/drawing/2014/main" id="{05F0D37B-9C59-9D0B-5555-19E9B55F15D6}"/>
                </a:ext>
              </a:extLst>
            </p:cNvPr>
            <p:cNvGrpSpPr/>
            <p:nvPr/>
          </p:nvGrpSpPr>
          <p:grpSpPr>
            <a:xfrm>
              <a:off x="10047394" y="4079945"/>
              <a:ext cx="1062199" cy="1326203"/>
              <a:chOff x="10321429" y="4200209"/>
              <a:chExt cx="1062199" cy="1326203"/>
            </a:xfrm>
          </p:grpSpPr>
          <p:pic>
            <p:nvPicPr>
              <p:cNvPr id="1052" name="Picture 16">
                <a:extLst>
                  <a:ext uri="{FF2B5EF4-FFF2-40B4-BE49-F238E27FC236}">
                    <a16:creationId xmlns:a16="http://schemas.microsoft.com/office/drawing/2014/main" id="{2EBCD26C-6B7D-6261-D0B2-A5CFF2F363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678" t="13284" r="16741" b="14576"/>
              <a:stretch/>
            </p:blipFill>
            <p:spPr bwMode="auto">
              <a:xfrm>
                <a:off x="10321429" y="4200209"/>
                <a:ext cx="1062199" cy="10856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55" name="TextBox 1054">
                <a:extLst>
                  <a:ext uri="{FF2B5EF4-FFF2-40B4-BE49-F238E27FC236}">
                    <a16:creationId xmlns:a16="http://schemas.microsoft.com/office/drawing/2014/main" id="{CCF607B0-415A-E0B9-EA8F-9A660ADB787E}"/>
                  </a:ext>
                </a:extLst>
              </p:cNvPr>
              <p:cNvSpPr txBox="1"/>
              <p:nvPr/>
            </p:nvSpPr>
            <p:spPr>
              <a:xfrm>
                <a:off x="10612641" y="5157080"/>
                <a:ext cx="6029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UR5</a:t>
                </a:r>
              </a:p>
            </p:txBody>
          </p: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55ECFD95-3642-D6CB-3817-6A15B5D80F9C}"/>
                </a:ext>
              </a:extLst>
            </p:cNvPr>
            <p:cNvGrpSpPr/>
            <p:nvPr/>
          </p:nvGrpSpPr>
          <p:grpSpPr>
            <a:xfrm>
              <a:off x="9387035" y="1529402"/>
              <a:ext cx="651322" cy="400110"/>
              <a:chOff x="9387035" y="1529402"/>
              <a:chExt cx="651322" cy="400110"/>
            </a:xfrm>
          </p:grpSpPr>
          <p:cxnSp>
            <p:nvCxnSpPr>
              <p:cNvPr id="1059" name="Straight Arrow Connector 1058">
                <a:extLst>
                  <a:ext uri="{FF2B5EF4-FFF2-40B4-BE49-F238E27FC236}">
                    <a16:creationId xmlns:a16="http://schemas.microsoft.com/office/drawing/2014/main" id="{BF0B321C-2187-1037-3038-5C714E2A83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387035" y="1903123"/>
                <a:ext cx="651322" cy="26389"/>
              </a:xfrm>
              <a:prstGeom prst="straightConnector1">
                <a:avLst/>
              </a:prstGeom>
              <a:ln w="63500" cmpd="sng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1" name="TextBox 1060">
                    <a:extLst>
                      <a:ext uri="{FF2B5EF4-FFF2-40B4-BE49-F238E27FC236}">
                        <a16:creationId xmlns:a16="http://schemas.microsoft.com/office/drawing/2014/main" id="{8F697399-AB14-4F7D-590E-3BA42872E2D3}"/>
                      </a:ext>
                    </a:extLst>
                  </p:cNvPr>
                  <p:cNvSpPr txBox="1"/>
                  <p:nvPr/>
                </p:nvSpPr>
                <p:spPr>
                  <a:xfrm>
                    <a:off x="9615589" y="1529402"/>
                    <a:ext cx="35548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oMath>
                      </m:oMathPara>
                    </a14:m>
                    <a:endParaRPr lang="en-GB" b="1" dirty="0"/>
                  </a:p>
                </p:txBody>
              </p:sp>
            </mc:Choice>
            <mc:Fallback xmlns="">
              <p:sp>
                <p:nvSpPr>
                  <p:cNvPr id="1061" name="TextBox 1060">
                    <a:extLst>
                      <a:ext uri="{FF2B5EF4-FFF2-40B4-BE49-F238E27FC236}">
                        <a16:creationId xmlns:a16="http://schemas.microsoft.com/office/drawing/2014/main" id="{8F697399-AB14-4F7D-590E-3BA42872E2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15589" y="1529402"/>
                    <a:ext cx="355480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09E836B4-E02C-4B60-BA3F-B0D68A6124AA}"/>
                </a:ext>
              </a:extLst>
            </p:cNvPr>
            <p:cNvGrpSpPr/>
            <p:nvPr/>
          </p:nvGrpSpPr>
          <p:grpSpPr>
            <a:xfrm>
              <a:off x="9378553" y="4390650"/>
              <a:ext cx="875658" cy="435270"/>
              <a:chOff x="9378553" y="4390650"/>
              <a:chExt cx="875658" cy="435270"/>
            </a:xfrm>
          </p:grpSpPr>
          <p:cxnSp>
            <p:nvCxnSpPr>
              <p:cNvPr id="1060" name="Straight Arrow Connector 1059">
                <a:extLst>
                  <a:ext uri="{FF2B5EF4-FFF2-40B4-BE49-F238E27FC236}">
                    <a16:creationId xmlns:a16="http://schemas.microsoft.com/office/drawing/2014/main" id="{55D7F185-77F3-A3AB-3DD8-0C158BFFF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40425" y="4818775"/>
                <a:ext cx="813786" cy="7145"/>
              </a:xfrm>
              <a:prstGeom prst="straightConnector1">
                <a:avLst/>
              </a:prstGeom>
              <a:ln w="63500" cmpd="sng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2" name="TextBox 1061">
                    <a:extLst>
                      <a:ext uri="{FF2B5EF4-FFF2-40B4-BE49-F238E27FC236}">
                        <a16:creationId xmlns:a16="http://schemas.microsoft.com/office/drawing/2014/main" id="{DAF29693-C605-0251-F495-C82DC32F9CC7}"/>
                      </a:ext>
                    </a:extLst>
                  </p:cNvPr>
                  <p:cNvSpPr txBox="1"/>
                  <p:nvPr/>
                </p:nvSpPr>
                <p:spPr>
                  <a:xfrm>
                    <a:off x="9378553" y="4390650"/>
                    <a:ext cx="82813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GB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GB" b="1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GB" b="1" dirty="0"/>
                  </a:p>
                </p:txBody>
              </p:sp>
            </mc:Choice>
            <mc:Fallback xmlns="">
              <p:sp>
                <p:nvSpPr>
                  <p:cNvPr id="1062" name="TextBox 1061">
                    <a:extLst>
                      <a:ext uri="{FF2B5EF4-FFF2-40B4-BE49-F238E27FC236}">
                        <a16:creationId xmlns:a16="http://schemas.microsoft.com/office/drawing/2014/main" id="{DAF29693-C605-0251-F495-C82DC32F9C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8553" y="4390650"/>
                    <a:ext cx="828138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8F4BC6E-884C-298B-C97D-1DA681816E41}"/>
              </a:ext>
            </a:extLst>
          </p:cNvPr>
          <p:cNvCxnSpPr>
            <a:cxnSpLocks/>
          </p:cNvCxnSpPr>
          <p:nvPr/>
        </p:nvCxnSpPr>
        <p:spPr>
          <a:xfrm>
            <a:off x="590352" y="4175793"/>
            <a:ext cx="756284" cy="567254"/>
          </a:xfrm>
          <a:prstGeom prst="bentConnector3">
            <a:avLst>
              <a:gd name="adj1" fmla="val 3400"/>
            </a:avLst>
          </a:prstGeom>
          <a:ln w="635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8162BB-A71B-BE83-6A22-0DE51A52983A}"/>
              </a:ext>
            </a:extLst>
          </p:cNvPr>
          <p:cNvGrpSpPr/>
          <p:nvPr/>
        </p:nvGrpSpPr>
        <p:grpSpPr>
          <a:xfrm>
            <a:off x="1609443" y="4175792"/>
            <a:ext cx="1334574" cy="1194374"/>
            <a:chOff x="1460164" y="4230445"/>
            <a:chExt cx="1496436" cy="1129814"/>
          </a:xfrm>
        </p:grpSpPr>
        <p:pic>
          <p:nvPicPr>
            <p:cNvPr id="1028" name="Picture 4" descr="Computer keyboard with hands user Royalty Free Vector Image">
              <a:extLst>
                <a:ext uri="{FF2B5EF4-FFF2-40B4-BE49-F238E27FC236}">
                  <a16:creationId xmlns:a16="http://schemas.microsoft.com/office/drawing/2014/main" id="{DA332FFC-ABAF-85D4-B380-0FEA0D937D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6" t="18055" r="7600" b="26709"/>
            <a:stretch/>
          </p:blipFill>
          <p:spPr bwMode="auto">
            <a:xfrm>
              <a:off x="1460164" y="4230445"/>
              <a:ext cx="1291019" cy="885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D851590-3D04-41C7-E050-FD39EE90B1EC}"/>
                </a:ext>
              </a:extLst>
            </p:cNvPr>
            <p:cNvSpPr txBox="1"/>
            <p:nvPr/>
          </p:nvSpPr>
          <p:spPr>
            <a:xfrm>
              <a:off x="1460164" y="5010891"/>
              <a:ext cx="1496436" cy="349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Input device</a:t>
              </a:r>
            </a:p>
          </p:txBody>
        </p:sp>
      </p:grp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92B2FACC-6F33-F00B-8B24-2AAA343140BC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8089" y="1937699"/>
            <a:ext cx="757398" cy="568658"/>
          </a:xfrm>
          <a:prstGeom prst="bentConnector3">
            <a:avLst>
              <a:gd name="adj1" fmla="val 100304"/>
            </a:avLst>
          </a:prstGeom>
          <a:ln w="635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46976D71-CB3D-BC02-C3F4-6571AA0EBB27}"/>
              </a:ext>
            </a:extLst>
          </p:cNvPr>
          <p:cNvGrpSpPr/>
          <p:nvPr/>
        </p:nvGrpSpPr>
        <p:grpSpPr>
          <a:xfrm>
            <a:off x="10716671" y="2609933"/>
            <a:ext cx="1498768" cy="1565859"/>
            <a:chOff x="10716671" y="2609933"/>
            <a:chExt cx="1498768" cy="1565859"/>
          </a:xfrm>
        </p:grpSpPr>
        <p:pic>
          <p:nvPicPr>
            <p:cNvPr id="1034" name="Picture 10" descr="Paciente tendido en cama médica con: vector de stock (libre de regalías)  598549922 | Shutterstock">
              <a:extLst>
                <a:ext uri="{FF2B5EF4-FFF2-40B4-BE49-F238E27FC236}">
                  <a16:creationId xmlns:a16="http://schemas.microsoft.com/office/drawing/2014/main" id="{FB53B403-6845-1641-73A0-03219515D7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5" t="5528" r="2508" b="12635"/>
            <a:stretch/>
          </p:blipFill>
          <p:spPr bwMode="auto">
            <a:xfrm>
              <a:off x="10716671" y="2609933"/>
              <a:ext cx="1312618" cy="1276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1759ABB1-B343-FCD6-E580-28BD2C36BE45}"/>
                </a:ext>
              </a:extLst>
            </p:cNvPr>
            <p:cNvSpPr txBox="1"/>
            <p:nvPr/>
          </p:nvSpPr>
          <p:spPr>
            <a:xfrm>
              <a:off x="11013187" y="3806460"/>
              <a:ext cx="1202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Patient</a:t>
              </a:r>
            </a:p>
          </p:txBody>
        </p:sp>
      </p:grpSp>
      <p:cxnSp>
        <p:nvCxnSpPr>
          <p:cNvPr id="1050" name="Connector: Elbow 1049">
            <a:extLst>
              <a:ext uri="{FF2B5EF4-FFF2-40B4-BE49-F238E27FC236}">
                <a16:creationId xmlns:a16="http://schemas.microsoft.com/office/drawing/2014/main" id="{26855977-3685-73A9-FA55-A1348CD79EFF}"/>
              </a:ext>
            </a:extLst>
          </p:cNvPr>
          <p:cNvCxnSpPr>
            <a:cxnSpLocks/>
            <a:endCxn id="1048" idx="2"/>
          </p:cNvCxnSpPr>
          <p:nvPr/>
        </p:nvCxnSpPr>
        <p:spPr>
          <a:xfrm flipV="1">
            <a:off x="10766881" y="4175792"/>
            <a:ext cx="847432" cy="638733"/>
          </a:xfrm>
          <a:prstGeom prst="bentConnector2">
            <a:avLst/>
          </a:prstGeom>
          <a:ln w="635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1" name="Connector: Elbow 1050">
            <a:extLst>
              <a:ext uri="{FF2B5EF4-FFF2-40B4-BE49-F238E27FC236}">
                <a16:creationId xmlns:a16="http://schemas.microsoft.com/office/drawing/2014/main" id="{724170DC-74CD-EE83-D7E3-DA835AB1E1A0}"/>
              </a:ext>
            </a:extLst>
          </p:cNvPr>
          <p:cNvCxnSpPr>
            <a:cxnSpLocks/>
          </p:cNvCxnSpPr>
          <p:nvPr/>
        </p:nvCxnSpPr>
        <p:spPr>
          <a:xfrm rot="10800000">
            <a:off x="10751979" y="1886488"/>
            <a:ext cx="862334" cy="590892"/>
          </a:xfrm>
          <a:prstGeom prst="bentConnector3">
            <a:avLst>
              <a:gd name="adj1" fmla="val 3608"/>
            </a:avLst>
          </a:prstGeom>
          <a:ln w="635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017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CF3511BA-1885-0D1C-CB6A-20FC75A1E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137" y="1350962"/>
            <a:ext cx="3057525" cy="3305175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CEA8EDAF-FF5A-A759-ED5E-5F78EDAF3902}"/>
              </a:ext>
            </a:extLst>
          </p:cNvPr>
          <p:cNvSpPr/>
          <p:nvPr/>
        </p:nvSpPr>
        <p:spPr>
          <a:xfrm>
            <a:off x="2685981" y="764335"/>
            <a:ext cx="4003561" cy="3539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96D506-70F9-380B-81CD-576A39E7C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4115" y="444990"/>
            <a:ext cx="3057525" cy="33051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FA39B81-129C-15FF-4187-2868268D3868}"/>
              </a:ext>
            </a:extLst>
          </p:cNvPr>
          <p:cNvSpPr/>
          <p:nvPr/>
        </p:nvSpPr>
        <p:spPr>
          <a:xfrm rot="19773222">
            <a:off x="10067968" y="1587132"/>
            <a:ext cx="355122" cy="9244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99BE1A-9074-5073-6844-21A83C048718}"/>
              </a:ext>
            </a:extLst>
          </p:cNvPr>
          <p:cNvSpPr/>
          <p:nvPr/>
        </p:nvSpPr>
        <p:spPr>
          <a:xfrm rot="19773222">
            <a:off x="10282740" y="1646562"/>
            <a:ext cx="99457" cy="17393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541DFC-2459-B6C7-B818-497531D49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2018" y="3404090"/>
            <a:ext cx="1200150" cy="1809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8B2CE44-8756-7FFE-FEA2-6F53CA69E0AE}"/>
              </a:ext>
            </a:extLst>
          </p:cNvPr>
          <p:cNvSpPr/>
          <p:nvPr/>
        </p:nvSpPr>
        <p:spPr>
          <a:xfrm>
            <a:off x="10986068" y="3329106"/>
            <a:ext cx="355122" cy="9244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9F8717-079C-EDAE-6F86-496FB332C90B}"/>
              </a:ext>
            </a:extLst>
          </p:cNvPr>
          <p:cNvSpPr/>
          <p:nvPr/>
        </p:nvSpPr>
        <p:spPr>
          <a:xfrm>
            <a:off x="10496879" y="1641966"/>
            <a:ext cx="457200" cy="225074"/>
          </a:xfrm>
          <a:custGeom>
            <a:avLst/>
            <a:gdLst>
              <a:gd name="connsiteX0" fmla="*/ 0 w 361950"/>
              <a:gd name="connsiteY0" fmla="*/ 285750 h 333855"/>
              <a:gd name="connsiteX1" fmla="*/ 292100 w 361950"/>
              <a:gd name="connsiteY1" fmla="*/ 311150 h 333855"/>
              <a:gd name="connsiteX2" fmla="*/ 361950 w 361950"/>
              <a:gd name="connsiteY2" fmla="*/ 0 h 333855"/>
              <a:gd name="connsiteX3" fmla="*/ 361950 w 361950"/>
              <a:gd name="connsiteY3" fmla="*/ 0 h 333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950" h="333855">
                <a:moveTo>
                  <a:pt x="0" y="285750"/>
                </a:moveTo>
                <a:cubicBezTo>
                  <a:pt x="115887" y="322262"/>
                  <a:pt x="231775" y="358775"/>
                  <a:pt x="292100" y="311150"/>
                </a:cubicBezTo>
                <a:cubicBezTo>
                  <a:pt x="352425" y="263525"/>
                  <a:pt x="361950" y="0"/>
                  <a:pt x="361950" y="0"/>
                </a:cubicBezTo>
                <a:lnTo>
                  <a:pt x="361950" y="0"/>
                </a:ln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D08E629-2AD6-51F7-28D7-3BCB27E820A6}"/>
              </a:ext>
            </a:extLst>
          </p:cNvPr>
          <p:cNvCxnSpPr>
            <a:cxnSpLocks/>
            <a:stCxn id="40" idx="2"/>
          </p:cNvCxnSpPr>
          <p:nvPr/>
        </p:nvCxnSpPr>
        <p:spPr>
          <a:xfrm flipV="1">
            <a:off x="10954079" y="1503530"/>
            <a:ext cx="0" cy="1384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F79162C7-AD65-69A8-3D98-18656E2C8C2F}"/>
              </a:ext>
            </a:extLst>
          </p:cNvPr>
          <p:cNvSpPr/>
          <p:nvPr/>
        </p:nvSpPr>
        <p:spPr>
          <a:xfrm>
            <a:off x="11050678" y="1399078"/>
            <a:ext cx="423566" cy="1701800"/>
          </a:xfrm>
          <a:custGeom>
            <a:avLst/>
            <a:gdLst>
              <a:gd name="connsiteX0" fmla="*/ 0 w 423566"/>
              <a:gd name="connsiteY0" fmla="*/ 0 h 1701800"/>
              <a:gd name="connsiteX1" fmla="*/ 419100 w 423566"/>
              <a:gd name="connsiteY1" fmla="*/ 762000 h 1701800"/>
              <a:gd name="connsiteX2" fmla="*/ 184150 w 423566"/>
              <a:gd name="connsiteY2" fmla="*/ 170180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3566" h="1701800">
                <a:moveTo>
                  <a:pt x="0" y="0"/>
                </a:moveTo>
                <a:cubicBezTo>
                  <a:pt x="194204" y="239183"/>
                  <a:pt x="388408" y="478367"/>
                  <a:pt x="419100" y="762000"/>
                </a:cubicBezTo>
                <a:cubicBezTo>
                  <a:pt x="449792" y="1045633"/>
                  <a:pt x="316971" y="1373716"/>
                  <a:pt x="184150" y="1701800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4C423F6-53DE-C18B-77C6-030B824A0AD4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11200990" y="3100878"/>
            <a:ext cx="33838" cy="355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3B47E506-2B33-71D9-BFB8-9D43EBFAD6E5}"/>
              </a:ext>
            </a:extLst>
          </p:cNvPr>
          <p:cNvSpPr/>
          <p:nvPr/>
        </p:nvSpPr>
        <p:spPr>
          <a:xfrm>
            <a:off x="9050428" y="2503912"/>
            <a:ext cx="1885950" cy="654116"/>
          </a:xfrm>
          <a:custGeom>
            <a:avLst/>
            <a:gdLst>
              <a:gd name="connsiteX0" fmla="*/ 0 w 1885950"/>
              <a:gd name="connsiteY0" fmla="*/ 622366 h 654116"/>
              <a:gd name="connsiteX1" fmla="*/ 768350 w 1885950"/>
              <a:gd name="connsiteY1" fmla="*/ 66 h 654116"/>
              <a:gd name="connsiteX2" fmla="*/ 1885950 w 1885950"/>
              <a:gd name="connsiteY2" fmla="*/ 654116 h 654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85950" h="654116">
                <a:moveTo>
                  <a:pt x="0" y="622366"/>
                </a:moveTo>
                <a:cubicBezTo>
                  <a:pt x="227012" y="308570"/>
                  <a:pt x="454025" y="-5226"/>
                  <a:pt x="768350" y="66"/>
                </a:cubicBezTo>
                <a:cubicBezTo>
                  <a:pt x="1082675" y="5358"/>
                  <a:pt x="1484312" y="329737"/>
                  <a:pt x="1885950" y="654116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EB92323-7030-2620-C31A-59A3B400B3E4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10936378" y="3158028"/>
            <a:ext cx="55268" cy="46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2F64482-7FFF-4D53-35FE-249D4EE3CD1F}"/>
                  </a:ext>
                </a:extLst>
              </p:cNvPr>
              <p:cNvSpPr txBox="1"/>
              <p:nvPr/>
            </p:nvSpPr>
            <p:spPr>
              <a:xfrm>
                <a:off x="8650378" y="764335"/>
                <a:ext cx="4000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𝑇𝐵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2F64482-7FFF-4D53-35FE-249D4EE3C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378" y="764335"/>
                <a:ext cx="400050" cy="369332"/>
              </a:xfrm>
              <a:prstGeom prst="rect">
                <a:avLst/>
              </a:prstGeom>
              <a:blipFill>
                <a:blip r:embed="rId4"/>
                <a:stretch>
                  <a:fillRect r="-227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96E98AB-6982-EF52-990A-9322E49864E6}"/>
                  </a:ext>
                </a:extLst>
              </p:cNvPr>
              <p:cNvSpPr txBox="1"/>
              <p:nvPr/>
            </p:nvSpPr>
            <p:spPr>
              <a:xfrm>
                <a:off x="9668815" y="2539737"/>
                <a:ext cx="4000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𝑂𝐵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96E98AB-6982-EF52-990A-9322E4986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8815" y="2539737"/>
                <a:ext cx="400050" cy="369332"/>
              </a:xfrm>
              <a:prstGeom prst="rect">
                <a:avLst/>
              </a:prstGeom>
              <a:blipFill>
                <a:blip r:embed="rId5"/>
                <a:stretch>
                  <a:fillRect r="-242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369ED7A-38C3-3A22-0DB9-037D74D0038B}"/>
                  </a:ext>
                </a:extLst>
              </p:cNvPr>
              <p:cNvSpPr txBox="1"/>
              <p:nvPr/>
            </p:nvSpPr>
            <p:spPr>
              <a:xfrm>
                <a:off x="10518076" y="1805405"/>
                <a:ext cx="4000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𝐶𝑇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369ED7A-38C3-3A22-0DB9-037D74D00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8076" y="1805405"/>
                <a:ext cx="400050" cy="369332"/>
              </a:xfrm>
              <a:prstGeom prst="rect">
                <a:avLst/>
              </a:prstGeom>
              <a:blipFill>
                <a:blip r:embed="rId6"/>
                <a:stretch>
                  <a:fillRect r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95D1A01-AD30-349F-192E-39C59A7D9694}"/>
                  </a:ext>
                </a:extLst>
              </p:cNvPr>
              <p:cNvSpPr txBox="1"/>
              <p:nvPr/>
            </p:nvSpPr>
            <p:spPr>
              <a:xfrm>
                <a:off x="11415021" y="2174518"/>
                <a:ext cx="4000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𝑂𝐶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95D1A01-AD30-349F-192E-39C59A7D9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5021" y="2174518"/>
                <a:ext cx="400050" cy="369332"/>
              </a:xfrm>
              <a:prstGeom prst="rect">
                <a:avLst/>
              </a:prstGeom>
              <a:blipFill>
                <a:blip r:embed="rId7"/>
                <a:stretch>
                  <a:fillRect r="-215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E2F49028-783B-27A6-59C6-D43FB9932999}"/>
              </a:ext>
            </a:extLst>
          </p:cNvPr>
          <p:cNvSpPr txBox="1"/>
          <p:nvPr/>
        </p:nvSpPr>
        <p:spPr>
          <a:xfrm>
            <a:off x="8215867" y="3494577"/>
            <a:ext cx="109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Robot base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36A298F-A3AC-EB87-8A04-FF1AD324DF49}"/>
              </a:ext>
            </a:extLst>
          </p:cNvPr>
          <p:cNvSpPr txBox="1"/>
          <p:nvPr/>
        </p:nvSpPr>
        <p:spPr>
          <a:xfrm>
            <a:off x="10392033" y="3508071"/>
            <a:ext cx="1617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Calibration marker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ACB01ED-5C12-0AC0-B777-58F2968626BD}"/>
              </a:ext>
            </a:extLst>
          </p:cNvPr>
          <p:cNvSpPr txBox="1"/>
          <p:nvPr/>
        </p:nvSpPr>
        <p:spPr>
          <a:xfrm>
            <a:off x="10780638" y="1053194"/>
            <a:ext cx="109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Camera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059DB38-2077-5749-7773-742D74D8A202}"/>
              </a:ext>
            </a:extLst>
          </p:cNvPr>
          <p:cNvSpPr txBox="1"/>
          <p:nvPr/>
        </p:nvSpPr>
        <p:spPr>
          <a:xfrm>
            <a:off x="9602360" y="1464578"/>
            <a:ext cx="549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Tool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0D12100-5242-B26D-3B0B-6B1D51C06003}"/>
              </a:ext>
            </a:extLst>
          </p:cNvPr>
          <p:cNvGrpSpPr/>
          <p:nvPr/>
        </p:nvGrpSpPr>
        <p:grpSpPr>
          <a:xfrm>
            <a:off x="4210575" y="1763180"/>
            <a:ext cx="2204760" cy="2540902"/>
            <a:chOff x="824535" y="2771992"/>
            <a:chExt cx="1366574" cy="171904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740ED30-EB9C-809D-4A44-001FAA9C6E08}"/>
                </a:ext>
              </a:extLst>
            </p:cNvPr>
            <p:cNvSpPr/>
            <p:nvPr/>
          </p:nvSpPr>
          <p:spPr>
            <a:xfrm>
              <a:off x="883471" y="3195990"/>
              <a:ext cx="29994" cy="1295047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027EBD2-81FD-1A5F-9D7D-A33D25A96900}"/>
                </a:ext>
              </a:extLst>
            </p:cNvPr>
            <p:cNvSpPr/>
            <p:nvPr/>
          </p:nvSpPr>
          <p:spPr>
            <a:xfrm rot="3360357" flipH="1">
              <a:off x="1129285" y="2675940"/>
              <a:ext cx="45719" cy="655220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1D87BA-B556-4EEC-EED2-A68FD42DD648}"/>
                </a:ext>
              </a:extLst>
            </p:cNvPr>
            <p:cNvSpPr/>
            <p:nvPr/>
          </p:nvSpPr>
          <p:spPr>
            <a:xfrm rot="19072827">
              <a:off x="1492764" y="2771992"/>
              <a:ext cx="45719" cy="356510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085F6B0-2680-5014-3DA3-574267F7500D}"/>
                </a:ext>
              </a:extLst>
            </p:cNvPr>
            <p:cNvSpPr/>
            <p:nvPr/>
          </p:nvSpPr>
          <p:spPr>
            <a:xfrm rot="19072827">
              <a:off x="1429554" y="2982855"/>
              <a:ext cx="588266" cy="45719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413846A-0CAF-8431-2C7B-1C17D614FD5C}"/>
                </a:ext>
              </a:extLst>
            </p:cNvPr>
            <p:cNvSpPr/>
            <p:nvPr/>
          </p:nvSpPr>
          <p:spPr>
            <a:xfrm rot="19072827">
              <a:off x="1854384" y="2842467"/>
              <a:ext cx="153395" cy="123370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0BB69E3-3B51-8E9B-525C-60173397B335}"/>
                </a:ext>
              </a:extLst>
            </p:cNvPr>
            <p:cNvSpPr/>
            <p:nvPr/>
          </p:nvSpPr>
          <p:spPr>
            <a:xfrm rot="19116721">
              <a:off x="1617180" y="3065638"/>
              <a:ext cx="147819" cy="218926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CED8EF2-D4D8-9FEF-6E2E-DC63B26911EB}"/>
                </a:ext>
              </a:extLst>
            </p:cNvPr>
            <p:cNvCxnSpPr>
              <a:cxnSpLocks/>
            </p:cNvCxnSpPr>
            <p:nvPr/>
          </p:nvCxnSpPr>
          <p:spPr>
            <a:xfrm>
              <a:off x="1918239" y="2993575"/>
              <a:ext cx="12842" cy="162375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3A6DA50-81B9-6339-B675-FCED8B3D7951}"/>
                </a:ext>
              </a:extLst>
            </p:cNvPr>
            <p:cNvCxnSpPr>
              <a:cxnSpLocks/>
            </p:cNvCxnSpPr>
            <p:nvPr/>
          </p:nvCxnSpPr>
          <p:spPr>
            <a:xfrm>
              <a:off x="1989091" y="2896043"/>
              <a:ext cx="202018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DECD5E0-B503-2277-6FB0-0C77BA25FFF3}"/>
                </a:ext>
              </a:extLst>
            </p:cNvPr>
            <p:cNvSpPr/>
            <p:nvPr/>
          </p:nvSpPr>
          <p:spPr>
            <a:xfrm rot="19116721">
              <a:off x="1696968" y="3250317"/>
              <a:ext cx="150209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08BA5F03-D2E4-3369-2B0C-73152D1A8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040" y="4310062"/>
            <a:ext cx="1200150" cy="18097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EE58F00-3FBB-4D54-D1A1-988603299C75}"/>
              </a:ext>
            </a:extLst>
          </p:cNvPr>
          <p:cNvSpPr/>
          <p:nvPr/>
        </p:nvSpPr>
        <p:spPr>
          <a:xfrm>
            <a:off x="6552090" y="4235078"/>
            <a:ext cx="355122" cy="9244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D8BB967-62C2-A524-2CA6-23C5EFEEAD84}"/>
              </a:ext>
            </a:extLst>
          </p:cNvPr>
          <p:cNvSpPr/>
          <p:nvPr/>
        </p:nvSpPr>
        <p:spPr>
          <a:xfrm>
            <a:off x="5890379" y="2435798"/>
            <a:ext cx="457200" cy="225074"/>
          </a:xfrm>
          <a:custGeom>
            <a:avLst/>
            <a:gdLst>
              <a:gd name="connsiteX0" fmla="*/ 0 w 361950"/>
              <a:gd name="connsiteY0" fmla="*/ 285750 h 333855"/>
              <a:gd name="connsiteX1" fmla="*/ 292100 w 361950"/>
              <a:gd name="connsiteY1" fmla="*/ 311150 h 333855"/>
              <a:gd name="connsiteX2" fmla="*/ 361950 w 361950"/>
              <a:gd name="connsiteY2" fmla="*/ 0 h 333855"/>
              <a:gd name="connsiteX3" fmla="*/ 361950 w 361950"/>
              <a:gd name="connsiteY3" fmla="*/ 0 h 333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950" h="333855">
                <a:moveTo>
                  <a:pt x="0" y="285750"/>
                </a:moveTo>
                <a:cubicBezTo>
                  <a:pt x="115887" y="322262"/>
                  <a:pt x="231775" y="358775"/>
                  <a:pt x="292100" y="311150"/>
                </a:cubicBezTo>
                <a:cubicBezTo>
                  <a:pt x="352425" y="263525"/>
                  <a:pt x="361950" y="0"/>
                  <a:pt x="361950" y="0"/>
                </a:cubicBezTo>
                <a:lnTo>
                  <a:pt x="361950" y="0"/>
                </a:ln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A077815-9D2E-688E-C63A-4B5A2BBA92E8}"/>
              </a:ext>
            </a:extLst>
          </p:cNvPr>
          <p:cNvCxnSpPr>
            <a:cxnSpLocks/>
            <a:stCxn id="29" idx="2"/>
          </p:cNvCxnSpPr>
          <p:nvPr/>
        </p:nvCxnSpPr>
        <p:spPr>
          <a:xfrm flipV="1">
            <a:off x="6347579" y="2297362"/>
            <a:ext cx="0" cy="1384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76E2E35-7318-72FF-1876-F649945FD65D}"/>
              </a:ext>
            </a:extLst>
          </p:cNvPr>
          <p:cNvSpPr/>
          <p:nvPr/>
        </p:nvSpPr>
        <p:spPr>
          <a:xfrm>
            <a:off x="6616700" y="2305050"/>
            <a:ext cx="423566" cy="1701800"/>
          </a:xfrm>
          <a:custGeom>
            <a:avLst/>
            <a:gdLst>
              <a:gd name="connsiteX0" fmla="*/ 0 w 423566"/>
              <a:gd name="connsiteY0" fmla="*/ 0 h 1701800"/>
              <a:gd name="connsiteX1" fmla="*/ 419100 w 423566"/>
              <a:gd name="connsiteY1" fmla="*/ 762000 h 1701800"/>
              <a:gd name="connsiteX2" fmla="*/ 184150 w 423566"/>
              <a:gd name="connsiteY2" fmla="*/ 170180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3566" h="1701800">
                <a:moveTo>
                  <a:pt x="0" y="0"/>
                </a:moveTo>
                <a:cubicBezTo>
                  <a:pt x="194204" y="239183"/>
                  <a:pt x="388408" y="478367"/>
                  <a:pt x="419100" y="762000"/>
                </a:cubicBezTo>
                <a:cubicBezTo>
                  <a:pt x="449792" y="1045633"/>
                  <a:pt x="316971" y="1373716"/>
                  <a:pt x="184150" y="1701800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264C3DF-997F-2805-FE90-6F91110ECE3D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6767012" y="4006850"/>
            <a:ext cx="33838" cy="355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13A4EF33-4DFE-AD04-316D-EA4B4F434CBE}"/>
              </a:ext>
            </a:extLst>
          </p:cNvPr>
          <p:cNvSpPr/>
          <p:nvPr/>
        </p:nvSpPr>
        <p:spPr>
          <a:xfrm>
            <a:off x="4616450" y="3409884"/>
            <a:ext cx="1885950" cy="654116"/>
          </a:xfrm>
          <a:custGeom>
            <a:avLst/>
            <a:gdLst>
              <a:gd name="connsiteX0" fmla="*/ 0 w 1885950"/>
              <a:gd name="connsiteY0" fmla="*/ 622366 h 654116"/>
              <a:gd name="connsiteX1" fmla="*/ 768350 w 1885950"/>
              <a:gd name="connsiteY1" fmla="*/ 66 h 654116"/>
              <a:gd name="connsiteX2" fmla="*/ 1885950 w 1885950"/>
              <a:gd name="connsiteY2" fmla="*/ 654116 h 654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85950" h="654116">
                <a:moveTo>
                  <a:pt x="0" y="622366"/>
                </a:moveTo>
                <a:cubicBezTo>
                  <a:pt x="227012" y="308570"/>
                  <a:pt x="454025" y="-5226"/>
                  <a:pt x="768350" y="66"/>
                </a:cubicBezTo>
                <a:cubicBezTo>
                  <a:pt x="1082675" y="5358"/>
                  <a:pt x="1484312" y="329737"/>
                  <a:pt x="1885950" y="654116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29A6155-7050-0E5F-43DE-4F0CA0FB7F02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6502400" y="4064000"/>
            <a:ext cx="55268" cy="46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00FF0F9-64CF-689C-D121-79EC3CC167B1}"/>
                  </a:ext>
                </a:extLst>
              </p:cNvPr>
              <p:cNvSpPr txBox="1"/>
              <p:nvPr/>
            </p:nvSpPr>
            <p:spPr>
              <a:xfrm>
                <a:off x="5234837" y="3445709"/>
                <a:ext cx="4000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𝑂𝐵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00FF0F9-64CF-689C-D121-79EC3CC16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837" y="3445709"/>
                <a:ext cx="400050" cy="369332"/>
              </a:xfrm>
              <a:prstGeom prst="rect">
                <a:avLst/>
              </a:prstGeom>
              <a:blipFill>
                <a:blip r:embed="rId9"/>
                <a:stretch>
                  <a:fillRect r="-246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CC73BAA-A854-D5E4-D7A4-5FEF9DE021D5}"/>
                  </a:ext>
                </a:extLst>
              </p:cNvPr>
              <p:cNvSpPr txBox="1"/>
              <p:nvPr/>
            </p:nvSpPr>
            <p:spPr>
              <a:xfrm>
                <a:off x="5911576" y="2599237"/>
                <a:ext cx="4000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𝐶𝑇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CC73BAA-A854-D5E4-D7A4-5FEF9DE02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576" y="2599237"/>
                <a:ext cx="400050" cy="369332"/>
              </a:xfrm>
              <a:prstGeom prst="rect">
                <a:avLst/>
              </a:prstGeom>
              <a:blipFill>
                <a:blip r:embed="rId10"/>
                <a:stretch>
                  <a:fillRect r="-184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E22C04F-EE23-8B89-5B23-160C4143B422}"/>
                  </a:ext>
                </a:extLst>
              </p:cNvPr>
              <p:cNvSpPr txBox="1"/>
              <p:nvPr/>
            </p:nvSpPr>
            <p:spPr>
              <a:xfrm>
                <a:off x="6981043" y="3080490"/>
                <a:ext cx="4000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𝑂𝐶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E22C04F-EE23-8B89-5B23-160C4143B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043" y="3080490"/>
                <a:ext cx="400050" cy="369332"/>
              </a:xfrm>
              <a:prstGeom prst="rect">
                <a:avLst/>
              </a:prstGeom>
              <a:blipFill>
                <a:blip r:embed="rId11"/>
                <a:stretch>
                  <a:fillRect r="-212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85F127F9-3181-27CC-E7F2-084EAC7CAA8F}"/>
              </a:ext>
            </a:extLst>
          </p:cNvPr>
          <p:cNvSpPr txBox="1"/>
          <p:nvPr/>
        </p:nvSpPr>
        <p:spPr>
          <a:xfrm>
            <a:off x="3781889" y="4400549"/>
            <a:ext cx="109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Robot base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9B5D7D7-85FF-190F-544F-E0FC7AD88DAD}"/>
              </a:ext>
            </a:extLst>
          </p:cNvPr>
          <p:cNvSpPr txBox="1"/>
          <p:nvPr/>
        </p:nvSpPr>
        <p:spPr>
          <a:xfrm>
            <a:off x="5958055" y="4414043"/>
            <a:ext cx="1617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Calibration marker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7DA5345-E324-3FAD-AB43-EB1E1945C0FB}"/>
              </a:ext>
            </a:extLst>
          </p:cNvPr>
          <p:cNvSpPr txBox="1"/>
          <p:nvPr/>
        </p:nvSpPr>
        <p:spPr>
          <a:xfrm>
            <a:off x="6157026" y="1603890"/>
            <a:ext cx="109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Camera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2E5517D-25A9-5E45-8C73-FB54781CDA2A}"/>
              </a:ext>
            </a:extLst>
          </p:cNvPr>
          <p:cNvSpPr txBox="1"/>
          <p:nvPr/>
        </p:nvSpPr>
        <p:spPr>
          <a:xfrm>
            <a:off x="4917568" y="2456227"/>
            <a:ext cx="946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Tactile sensor</a:t>
            </a:r>
            <a:endParaRPr lang="en-GB" sz="1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349176A-A98A-41DD-1022-E1359E341496}"/>
              </a:ext>
            </a:extLst>
          </p:cNvPr>
          <p:cNvCxnSpPr>
            <a:cxnSpLocks/>
            <a:stCxn id="18" idx="4"/>
          </p:cNvCxnSpPr>
          <p:nvPr/>
        </p:nvCxnSpPr>
        <p:spPr>
          <a:xfrm>
            <a:off x="10301617" y="1299957"/>
            <a:ext cx="0" cy="2236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38E91BD-9F77-E15D-41D5-41E6DBA65A6E}"/>
              </a:ext>
            </a:extLst>
          </p:cNvPr>
          <p:cNvSpPr/>
          <p:nvPr/>
        </p:nvSpPr>
        <p:spPr>
          <a:xfrm>
            <a:off x="8464618" y="508721"/>
            <a:ext cx="1836999" cy="2736150"/>
          </a:xfrm>
          <a:custGeom>
            <a:avLst/>
            <a:gdLst>
              <a:gd name="connsiteX0" fmla="*/ 37228 w 1836999"/>
              <a:gd name="connsiteY0" fmla="*/ 2736150 h 2736150"/>
              <a:gd name="connsiteX1" fmla="*/ 66256 w 1836999"/>
              <a:gd name="connsiteY1" fmla="*/ 907350 h 2736150"/>
              <a:gd name="connsiteX2" fmla="*/ 646828 w 1836999"/>
              <a:gd name="connsiteY2" fmla="*/ 21979 h 2736150"/>
              <a:gd name="connsiteX3" fmla="*/ 1633799 w 1836999"/>
              <a:gd name="connsiteY3" fmla="*/ 312265 h 2736150"/>
              <a:gd name="connsiteX4" fmla="*/ 1836999 w 1836999"/>
              <a:gd name="connsiteY4" fmla="*/ 791236 h 273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6999" h="2736150">
                <a:moveTo>
                  <a:pt x="37228" y="2736150"/>
                </a:moveTo>
                <a:cubicBezTo>
                  <a:pt x="942" y="2047931"/>
                  <a:pt x="-35344" y="1359712"/>
                  <a:pt x="66256" y="907350"/>
                </a:cubicBezTo>
                <a:cubicBezTo>
                  <a:pt x="167856" y="454988"/>
                  <a:pt x="385571" y="121160"/>
                  <a:pt x="646828" y="21979"/>
                </a:cubicBezTo>
                <a:cubicBezTo>
                  <a:pt x="908085" y="-77202"/>
                  <a:pt x="1435437" y="184055"/>
                  <a:pt x="1633799" y="312265"/>
                </a:cubicBezTo>
                <a:cubicBezTo>
                  <a:pt x="1832161" y="440474"/>
                  <a:pt x="1834580" y="615855"/>
                  <a:pt x="1836999" y="791236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FFFBBE2-638F-412D-9DA5-8331C918BF01}"/>
                  </a:ext>
                </a:extLst>
              </p:cNvPr>
              <p:cNvSpPr txBox="1"/>
              <p:nvPr/>
            </p:nvSpPr>
            <p:spPr>
              <a:xfrm>
                <a:off x="4291453" y="1756552"/>
                <a:ext cx="4000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𝑇𝐵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FFFBBE2-638F-412D-9DA5-8331C918B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453" y="1756552"/>
                <a:ext cx="400050" cy="369332"/>
              </a:xfrm>
              <a:prstGeom prst="rect">
                <a:avLst/>
              </a:prstGeom>
              <a:blipFill>
                <a:blip r:embed="rId12"/>
                <a:stretch>
                  <a:fillRect r="-212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87A6A9-895F-A792-17ED-4A719745658B}"/>
              </a:ext>
            </a:extLst>
          </p:cNvPr>
          <p:cNvCxnSpPr>
            <a:cxnSpLocks/>
            <a:stCxn id="22" idx="4"/>
          </p:cNvCxnSpPr>
          <p:nvPr/>
        </p:nvCxnSpPr>
        <p:spPr>
          <a:xfrm>
            <a:off x="5864133" y="2332230"/>
            <a:ext cx="0" cy="1035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EE65DFB-5A97-FAFF-3F04-93B4C2DB8FEE}"/>
              </a:ext>
            </a:extLst>
          </p:cNvPr>
          <p:cNvSpPr/>
          <p:nvPr/>
        </p:nvSpPr>
        <p:spPr>
          <a:xfrm>
            <a:off x="4027134" y="1540994"/>
            <a:ext cx="1836999" cy="2736150"/>
          </a:xfrm>
          <a:custGeom>
            <a:avLst/>
            <a:gdLst>
              <a:gd name="connsiteX0" fmla="*/ 37228 w 1836999"/>
              <a:gd name="connsiteY0" fmla="*/ 2736150 h 2736150"/>
              <a:gd name="connsiteX1" fmla="*/ 66256 w 1836999"/>
              <a:gd name="connsiteY1" fmla="*/ 907350 h 2736150"/>
              <a:gd name="connsiteX2" fmla="*/ 646828 w 1836999"/>
              <a:gd name="connsiteY2" fmla="*/ 21979 h 2736150"/>
              <a:gd name="connsiteX3" fmla="*/ 1633799 w 1836999"/>
              <a:gd name="connsiteY3" fmla="*/ 312265 h 2736150"/>
              <a:gd name="connsiteX4" fmla="*/ 1836999 w 1836999"/>
              <a:gd name="connsiteY4" fmla="*/ 791236 h 273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6999" h="2736150">
                <a:moveTo>
                  <a:pt x="37228" y="2736150"/>
                </a:moveTo>
                <a:cubicBezTo>
                  <a:pt x="942" y="2047931"/>
                  <a:pt x="-35344" y="1359712"/>
                  <a:pt x="66256" y="907350"/>
                </a:cubicBezTo>
                <a:cubicBezTo>
                  <a:pt x="167856" y="454988"/>
                  <a:pt x="385571" y="121160"/>
                  <a:pt x="646828" y="21979"/>
                </a:cubicBezTo>
                <a:cubicBezTo>
                  <a:pt x="908085" y="-77202"/>
                  <a:pt x="1435437" y="184055"/>
                  <a:pt x="1633799" y="312265"/>
                </a:cubicBezTo>
                <a:cubicBezTo>
                  <a:pt x="1832161" y="440474"/>
                  <a:pt x="1834580" y="615855"/>
                  <a:pt x="1836999" y="791236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6264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EEEE5D-C323-56B7-D6D0-4EC456B86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19" y="3276478"/>
            <a:ext cx="5470896" cy="33384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8E1211-735D-31EA-E2EF-BC1500A33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49" y="344680"/>
            <a:ext cx="5620437" cy="29317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9CC8A3-0C49-EDFB-57E2-35A10DB3C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989" y="638353"/>
            <a:ext cx="5809484" cy="441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53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CAFE7CAA-6962-3D92-2E4F-5796F1D02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509997"/>
              </p:ext>
            </p:extLst>
          </p:nvPr>
        </p:nvGraphicFramePr>
        <p:xfrm>
          <a:off x="1678149" y="1632856"/>
          <a:ext cx="8284822" cy="435969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797368">
                  <a:extLst>
                    <a:ext uri="{9D8B030D-6E8A-4147-A177-3AD203B41FA5}">
                      <a16:colId xmlns:a16="http://schemas.microsoft.com/office/drawing/2014/main" val="1527485818"/>
                    </a:ext>
                  </a:extLst>
                </a:gridCol>
                <a:gridCol w="2968188">
                  <a:extLst>
                    <a:ext uri="{9D8B030D-6E8A-4147-A177-3AD203B41FA5}">
                      <a16:colId xmlns:a16="http://schemas.microsoft.com/office/drawing/2014/main" val="1336868944"/>
                    </a:ext>
                  </a:extLst>
                </a:gridCol>
                <a:gridCol w="2519266">
                  <a:extLst>
                    <a:ext uri="{9D8B030D-6E8A-4147-A177-3AD203B41FA5}">
                      <a16:colId xmlns:a16="http://schemas.microsoft.com/office/drawing/2014/main" val="4031164383"/>
                    </a:ext>
                  </a:extLst>
                </a:gridCol>
              </a:tblGrid>
              <a:tr h="2252879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6496421"/>
                  </a:ext>
                </a:extLst>
              </a:tr>
              <a:tr h="210681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445223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3AA8740D-950E-5B5A-AFD5-8AA7709F2C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081"/>
          <a:stretch/>
        </p:blipFill>
        <p:spPr>
          <a:xfrm>
            <a:off x="1696811" y="1753844"/>
            <a:ext cx="2674974" cy="19471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24E118-97B1-36A8-915F-71612D12EFAB}"/>
              </a:ext>
            </a:extLst>
          </p:cNvPr>
          <p:cNvSpPr txBox="1"/>
          <p:nvPr/>
        </p:nvSpPr>
        <p:spPr>
          <a:xfrm>
            <a:off x="687549" y="2530597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Full Control</a:t>
            </a:r>
            <a:endParaRPr lang="en-GB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CF2D1C-2091-F855-4B8D-2D2D5FDBDA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587"/>
          <a:stretch/>
        </p:blipFill>
        <p:spPr>
          <a:xfrm>
            <a:off x="1776908" y="4053807"/>
            <a:ext cx="2626887" cy="18516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17373C-B019-222E-68D1-BDBCCF433D94}"/>
              </a:ext>
            </a:extLst>
          </p:cNvPr>
          <p:cNvSpPr txBox="1"/>
          <p:nvPr/>
        </p:nvSpPr>
        <p:spPr>
          <a:xfrm>
            <a:off x="708334" y="4576687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Shared Control</a:t>
            </a:r>
            <a:endParaRPr lang="en-GB" b="1" dirty="0">
              <a:solidFill>
                <a:srgbClr val="000000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0C1ED0B-6ADE-9100-0742-3E12A4565F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18"/>
          <a:stretch/>
        </p:blipFill>
        <p:spPr>
          <a:xfrm>
            <a:off x="4555628" y="1753844"/>
            <a:ext cx="2810158" cy="19865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BC004CE-338A-0D0B-98B8-B9678C6D1F67}"/>
              </a:ext>
            </a:extLst>
          </p:cNvPr>
          <p:cNvSpPr txBox="1"/>
          <p:nvPr/>
        </p:nvSpPr>
        <p:spPr>
          <a:xfrm>
            <a:off x="1879585" y="1216389"/>
            <a:ext cx="2309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Trajectory</a:t>
            </a:r>
            <a:endParaRPr lang="en-GB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9A8D76-DB36-DCEB-5A6B-A32B8858AE63}"/>
              </a:ext>
            </a:extLst>
          </p:cNvPr>
          <p:cNvSpPr txBox="1"/>
          <p:nvPr/>
        </p:nvSpPr>
        <p:spPr>
          <a:xfrm>
            <a:off x="4660964" y="1219957"/>
            <a:ext cx="2627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Palpation Spot Position</a:t>
            </a:r>
            <a:endParaRPr lang="en-GB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08B91A-A074-C7CC-FB87-2E0E675D2F97}"/>
              </a:ext>
            </a:extLst>
          </p:cNvPr>
          <p:cNvSpPr txBox="1"/>
          <p:nvPr/>
        </p:nvSpPr>
        <p:spPr>
          <a:xfrm>
            <a:off x="7247397" y="1229288"/>
            <a:ext cx="2890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Palpation Spot Orientation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46DD01-83F7-C668-6729-74A0DAB85C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94" t="4925"/>
          <a:stretch/>
        </p:blipFill>
        <p:spPr>
          <a:xfrm>
            <a:off x="4660965" y="4006026"/>
            <a:ext cx="2720390" cy="19471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073840-797A-28E7-5677-BAC1D6567111}"/>
              </a:ext>
            </a:extLst>
          </p:cNvPr>
          <p:cNvSpPr/>
          <p:nvPr/>
        </p:nvSpPr>
        <p:spPr>
          <a:xfrm>
            <a:off x="5048760" y="3979711"/>
            <a:ext cx="2059405" cy="49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1F1C0-F9AA-08F7-ED93-86ED59B306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865" t="4567"/>
          <a:stretch/>
        </p:blipFill>
        <p:spPr>
          <a:xfrm>
            <a:off x="7627097" y="1659439"/>
            <a:ext cx="2182403" cy="21554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C80B46-E408-4891-8A0C-4729DAC331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9150" y="3924380"/>
            <a:ext cx="2059405" cy="202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12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276</Words>
  <Application>Microsoft Office PowerPoint</Application>
  <PresentationFormat>Widescreen</PresentationFormat>
  <Paragraphs>96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Jingwen Zhao</dc:creator>
  <cp:lastModifiedBy>婧文 赵</cp:lastModifiedBy>
  <cp:revision>29</cp:revision>
  <dcterms:created xsi:type="dcterms:W3CDTF">2023-01-07T20:58:26Z</dcterms:created>
  <dcterms:modified xsi:type="dcterms:W3CDTF">2023-05-28T22:45:55Z</dcterms:modified>
</cp:coreProperties>
</file>